
<file path=[Content_Types].xml><?xml version="1.0" encoding="utf-8"?>
<Types xmlns="http://schemas.openxmlformats.org/package/2006/content-types">
  <Override PartName="/ppt/slideMasters/slideMaster1.xml" ContentType="application/vnd.openxmlformats-officedocument.presentationml.slideMaster+xml"/>
  <Override PartName="/ppt/slides/slide41.xml" ContentType="application/vnd.openxmlformats-officedocument.presentationml.slide+xml"/>
  <Override PartName="/ppt/slideLayouts/slideLayout4.xml" ContentType="application/vnd.openxmlformats-officedocument.presentationml.slideLayout+xml"/>
  <Override PartName="/ppt/slides/slide117.xml" ContentType="application/vnd.openxmlformats-officedocument.presentationml.slide+xml"/>
  <Override PartName="/ppt/slides/slide50.xml" ContentType="application/vnd.openxmlformats-officedocument.presentationml.slide+xml"/>
  <Override PartName="/ppt/slides/slide18.xml" ContentType="application/vnd.openxmlformats-officedocument.presentationml.slide+xml"/>
  <Override PartName="/ppt/slides/slide127.xml" ContentType="application/vnd.openxmlformats-officedocument.presentationml.slide+xml"/>
  <Override PartName="/ppt/slides/slide60.xml" ContentType="application/vnd.openxmlformats-officedocument.presentationml.slide+xml"/>
  <Override PartName="/ppt/slides/slide28.xml" ContentType="application/vnd.openxmlformats-officedocument.presentationml.slide+xml"/>
  <Override PartName="/ppt/slides/slide136.xml" ContentType="application/vnd.openxmlformats-officedocument.presentationml.slide+xml"/>
  <Override PartName="/ppt/slides/slide37.xml" ContentType="application/vnd.openxmlformats-officedocument.presentationml.slide+xml"/>
  <Override PartName="/ppt/slides/slide70.xml" ContentType="application/vnd.openxmlformats-officedocument.presentationml.slide+xml"/>
  <Override PartName="/ppt/slides/slide9.xml" ContentType="application/vnd.openxmlformats-officedocument.presentationml.slide+xml"/>
  <Override PartName="/ppt/slides/slide146.xml" ContentType="application/vnd.openxmlformats-officedocument.presentationml.slide+xml"/>
  <Override PartName="/ppt/slides/slide47.xml" ContentType="application/vnd.openxmlformats-officedocument.presentationml.slide+xml"/>
  <Override PartName="/ppt/slides/slide155.xml" ContentType="application/vnd.openxmlformats-officedocument.presentationml.slide+xml"/>
  <Override PartName="/ppt/diagrams/colors2.xml" ContentType="application/vnd.openxmlformats-officedocument.drawingml.diagramColors+xml"/>
  <Override PartName="/ppt/slides/slide56.xml" ContentType="application/vnd.openxmlformats-officedocument.presentationml.slide+xml"/>
  <Override PartName="/ppt/notesMasters/notesMaster1.xml" ContentType="application/vnd.openxmlformats-officedocument.presentationml.notesMaster+xml"/>
  <Default Extension="vml" ContentType="application/vnd.openxmlformats-officedocument.vmlDrawing"/>
  <Override PartName="/ppt/slideLayouts/slideLayout15.xml" ContentType="application/vnd.openxmlformats-officedocument.presentationml.slideLayout+xml"/>
  <Override PartName="/ppt/slides/slide66.xml" ContentType="application/vnd.openxmlformats-officedocument.presentationml.slide+xml"/>
  <Override PartName="/ppt/theme/theme1.xml" ContentType="application/vnd.openxmlformats-officedocument.theme+xml"/>
  <Override PartName="/ppt/diagrams/drawing1.xml" ContentType="application/vnd.ms-office.drawingml.diagramDrawing+xml"/>
  <Override PartName="/ppt/notesSlides/notesSlide2.xml" ContentType="application/vnd.openxmlformats-officedocument.presentationml.notesSlide+xml"/>
  <Override PartName="/ppt/slides/slide75.xml" ContentType="application/vnd.openxmlformats-officedocument.presentationml.slide+xml"/>
  <Override PartName="/ppt/slides/slide85.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Default Extension="jpeg" ContentType="image/jpeg"/>
  <Override PartName="/ppt/slides/slide112.xml" ContentType="application/vnd.openxmlformats-officedocument.presentationml.slide+xml"/>
  <Override PartName="/ppt/slides/slide13.xml" ContentType="application/vnd.openxmlformats-officedocument.presentationml.slide+xml"/>
  <Override PartName="/ppt/slides/slide122.xml" ContentType="application/vnd.openxmlformats-officedocument.presentationml.slide+xml"/>
  <Override PartName="/ppt/slides/slide23.xml" ContentType="application/vnd.openxmlformats-officedocument.presentationml.slide+xml"/>
  <Default Extension="doc" ContentType="application/msword"/>
  <Override PartName="/ppt/slides/slide1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108.xml" ContentType="application/vnd.openxmlformats-officedocument.presentationml.slide+xml"/>
  <Override PartName="/ppt/slides/slide141.xml" ContentType="application/vnd.openxmlformats-officedocument.presentationml.slide+xml"/>
  <Override PartName="/ppt/slides/slide42.xml" ContentType="application/vnd.openxmlformats-officedocument.presentationml.slide+xml"/>
  <Override PartName="/ppt/slideLayouts/slideLayout5.xml" ContentType="application/vnd.openxmlformats-officedocument.presentationml.slideLayout+xml"/>
  <Override PartName="/ppt/slides/slide150.xml" ContentType="application/vnd.openxmlformats-officedocument.presentationml.slide+xml"/>
  <Override PartName="/ppt/slides/slide118.xml" ContentType="application/vnd.openxmlformats-officedocument.presentationml.slide+xml"/>
  <Override PartName="/ppt/slides/slide51.xml" ContentType="application/vnd.openxmlformats-officedocument.presentationml.slide+xml"/>
  <Override PartName="/ppt/slides/slide19.xml" ContentType="application/vnd.openxmlformats-officedocument.presentationml.slide+xml"/>
  <Override PartName="/ppt/diagrams/quickStyle1.xml" ContentType="application/vnd.openxmlformats-officedocument.drawingml.diagramStyle+xml"/>
  <Override PartName="/ppt/slides/slide160.xml" ContentType="application/vnd.openxmlformats-officedocument.presentationml.slide+xml"/>
  <Override PartName="/ppt/slides/slide128.xml" ContentType="application/vnd.openxmlformats-officedocument.presentationml.slide+xml"/>
  <Override PartName="/ppt/slides/slide61.xml" ContentType="application/vnd.openxmlformats-officedocument.presentationml.slide+xml"/>
  <Override PartName="/ppt/slides/slide29.xml" ContentType="application/vnd.openxmlformats-officedocument.presentationml.slide+xml"/>
  <Override PartName="/ppt/slideLayouts/slideLayout10.xml" ContentType="application/vnd.openxmlformats-officedocument.presentationml.slideLayout+xml"/>
  <Override PartName="/ppt/slides/slide137.xml" ContentType="application/vnd.openxmlformats-officedocument.presentationml.slide+xml"/>
  <Override PartName="/ppt/slides/slide38.xml" ContentType="application/vnd.openxmlformats-officedocument.presentationml.slide+xml"/>
  <Override PartName="/ppt/slides/slide71.xml" ContentType="application/vnd.openxmlformats-officedocument.presentationml.slide+xml"/>
  <Override PartName="/ppt/slides/slide147.xml" ContentType="application/vnd.openxmlformats-officedocument.presentationml.slide+xml"/>
  <Override PartName="/ppt/slides/slide80.xml" ContentType="application/vnd.openxmlformats-officedocument.presentationml.slide+xml"/>
  <Override PartName="/ppt/slides/slide48.xml" ContentType="application/vnd.openxmlformats-officedocument.presentationml.slide+xml"/>
  <Override PartName="/ppt/slides/slide156.xml" ContentType="application/vnd.openxmlformats-officedocument.presentationml.slide+xml"/>
  <Override PartName="/ppt/slides/slide57.xml" ContentType="application/vnd.openxmlformats-officedocument.presentationml.slide+xml"/>
  <Override PartName="/ppt/slides/slide90.xml" ContentType="application/vnd.openxmlformats-officedocument.presentationml.slide+xml"/>
  <Override PartName="/ppt/slideLayouts/slideLayout16.xml" ContentType="application/vnd.openxmlformats-officedocument.presentationml.slideLayout+xml"/>
  <Override PartName="/ppt/slides/slide67.xml" ContentType="application/vnd.openxmlformats-officedocument.presentationml.slide+xml"/>
  <Override PartName="/ppt/theme/theme2.xml" ContentType="application/vnd.openxmlformats-officedocument.theme+xml"/>
  <Override PartName="/ppt/diagrams/data1.xml" ContentType="application/vnd.openxmlformats-officedocument.drawingml.diagramData+xml"/>
  <Override PartName="/ppt/diagrams/drawing2.xml" ContentType="application/vnd.ms-office.drawingml.diagramDrawing+xml"/>
  <Override PartName="/ppt/slides/slide76.xml" ContentType="application/vnd.openxmlformats-officedocument.presentationml.slide+xml"/>
  <Override PartName="/ppt/notesSlides/notesSlide3.xml" ContentType="application/vnd.openxmlformats-officedocument.presentationml.notesSlide+xml"/>
  <Default Extension="emf" ContentType="image/x-emf"/>
  <Override PartName="/ppt/slides/slide86.xml" ContentType="application/vnd.openxmlformats-officedocument.presentationml.slide+xml"/>
  <Override PartName="/ppt/charts/chart1.xml" ContentType="application/vnd.openxmlformats-officedocument.drawingml.chart+xml"/>
  <Override PartName="/ppt/slides/slide113.xml" ContentType="application/vnd.openxmlformats-officedocument.presentationml.slide+xml"/>
  <Override PartName="/ppt/slides/slide14.xml" ContentType="application/vnd.openxmlformats-officedocument.presentationml.slide+xml"/>
  <Override PartName="/ppt/slides/slide123.xml" ContentType="application/vnd.openxmlformats-officedocument.presentationml.slide+xml"/>
  <Override PartName="/ppt/slides/slide24.xml" ContentType="application/vnd.openxmlformats-officedocument.presentationml.slide+xml"/>
  <Default Extension="bin" ContentType="application/vnd.openxmlformats-officedocument.presentationml.printerSettings"/>
  <Override PartName="/ppt/slides/slide132.xml" ContentType="application/vnd.openxmlformats-officedocument.presentationml.slide+xml"/>
  <Override PartName="/ppt/slides/slide33.xml" ContentType="application/vnd.openxmlformats-officedocument.presentationml.slide+xml"/>
  <Override PartName="/ppt/slides/slide5.xml" ContentType="application/vnd.openxmlformats-officedocument.presentationml.slide+xml"/>
  <Default Extension="xml" ContentType="application/xml"/>
  <Override PartName="/ppt/slides/slide109.xml" ContentType="application/vnd.openxmlformats-officedocument.presentationml.slide+xml"/>
  <Override PartName="/ppt/slides/slide142.xml" ContentType="application/vnd.openxmlformats-officedocument.presentationml.slide+xml"/>
  <Override PartName="/ppt/slides/slide43.xml" ContentType="application/vnd.openxmlformats-officedocument.presentationml.slide+xml"/>
  <Override PartName="/ppt/tableStyles.xml" ContentType="application/vnd.openxmlformats-officedocument.presentationml.tableStyles+xml"/>
  <Override PartName="/ppt/slides/slide151.xml" ContentType="application/vnd.openxmlformats-officedocument.presentationml.slide+xml"/>
  <Override PartName="/ppt/slides/slide119.xml" ContentType="application/vnd.openxmlformats-officedocument.presentationml.slide+xml"/>
  <Override PartName="/ppt/slides/slide5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61.xml" ContentType="application/vnd.openxmlformats-officedocument.presentationml.slide+xml"/>
  <Override PartName="/ppt/slideLayouts/slideLayout11.xml" ContentType="application/vnd.openxmlformats-officedocument.presentationml.slideLayout+xml"/>
  <Override PartName="/ppt/slides/slide62.xml" ContentType="application/vnd.openxmlformats-officedocument.presentationml.slide+xml"/>
  <Override PartName="/ppt/slides/slide138.xml" ContentType="application/vnd.openxmlformats-officedocument.presentationml.slide+xml"/>
  <Override PartName="/ppt/slideLayouts/slideLayout20.xml" ContentType="application/vnd.openxmlformats-officedocument.presentationml.slideLayout+xml"/>
  <Override PartName="/ppt/slides/slide39.xml" ContentType="application/vnd.openxmlformats-officedocument.presentationml.slide+xml"/>
  <Override PartName="/docProps/app.xml" ContentType="application/vnd.openxmlformats-officedocument.extended-properties+xml"/>
  <Override PartName="/ppt/slides/slide148.xml" ContentType="application/vnd.openxmlformats-officedocument.presentationml.slide+xml"/>
  <Override PartName="/ppt/slides/slide81.xml" ContentType="application/vnd.openxmlformats-officedocument.presentationml.slide+xml"/>
  <Override PartName="/ppt/slides/slide49.xml" ContentType="application/vnd.openxmlformats-officedocument.presentationml.slide+xml"/>
  <Override PartName="/ppt/slides/slide157.xml" ContentType="application/vnd.openxmlformats-officedocument.presentationml.slide+xml"/>
  <Override PartName="/ppt/slides/slide58.xml" ContentType="application/vnd.openxmlformats-officedocument.presentationml.slide+xml"/>
  <Override PartName="/ppt/slides/slide91.xml" ContentType="application/vnd.openxmlformats-officedocument.presentationml.slide+xml"/>
  <Override PartName="/docProps/core.xml" ContentType="application/vnd.openxmlformats-package.core-properties+xml"/>
  <Override PartName="/ppt/slideLayouts/slideLayout17.xml" ContentType="application/vnd.openxmlformats-officedocument.presentationml.slideLayout+xml"/>
  <Override PartName="/ppt/slides/slide68.xml" ContentType="application/vnd.openxmlformats-officedocument.presentationml.slide+xml"/>
  <Override PartName="/ppt/theme/theme3.xml" ContentType="application/vnd.openxmlformats-officedocument.theme+xml"/>
  <Override PartName="/ppt/diagrams/data2.xml" ContentType="application/vnd.openxmlformats-officedocument.drawingml.diagramData+xml"/>
  <Override PartName="/ppt/notesSlides/notesSlide4.xml" ContentType="application/vnd.openxmlformats-officedocument.presentationml.notesSlide+xml"/>
  <Override PartName="/ppt/slides/slide77.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Default Extension="xlsx" ContentType="application/vnd.openxmlformats-officedocument.spreadsheetml.sheet"/>
  <Override PartName="/ppt/slides/slide104.xml" ContentType="application/vnd.openxmlformats-officedocument.presentationml.slide+xml"/>
  <Override PartName="/ppt/slideLayouts/slideLayout1.xml" ContentType="application/vnd.openxmlformats-officedocument.presentationml.slideLayout+xml"/>
  <Override PartName="/ppt/slides/slide114.xml" ContentType="application/vnd.openxmlformats-officedocument.presentationml.slide+xml"/>
  <Override PartName="/ppt/slides/slide15.xml" ContentType="application/vnd.openxmlformats-officedocument.presentationml.slide+xml"/>
  <Override PartName="/ppt/slides/slide124.xml" ContentType="application/vnd.openxmlformats-officedocument.presentationml.slide+xml"/>
  <Override PartName="/ppt/slides/slide25.xml" ContentType="application/vnd.openxmlformats-officedocument.presentationml.slide+xml"/>
  <Override PartName="/ppt/slides/slide133.xml" ContentType="application/vnd.openxmlformats-officedocument.presentationml.slide+xml"/>
  <Override PartName="/ppt/slides/slide34.xml" ContentType="application/vnd.openxmlformats-officedocument.presentationml.slide+xml"/>
  <Override PartName="/ppt/slides/slide6.xml" ContentType="application/vnd.openxmlformats-officedocument.presentationml.slide+xml"/>
  <Default Extension="png" ContentType="image/png"/>
  <Override PartName="/ppt/slides/slide143.xml" ContentType="application/vnd.openxmlformats-officedocument.presentationml.slide+xml"/>
  <Override PartName="/ppt/slideLayouts/slideLayout7.xml" ContentType="application/vnd.openxmlformats-officedocument.presentationml.slideLayout+xml"/>
  <Override PartName="/ppt/slides/slide44.xml" ContentType="application/vnd.openxmlformats-officedocument.presentationml.slide+xml"/>
  <Override PartName="/ppt/slides/slide152.xml" ContentType="application/vnd.openxmlformats-officedocument.presentationml.slide+xml"/>
  <Override PartName="/ppt/slides/slide53.xml" ContentType="application/vnd.openxmlformats-officedocument.presentationml.slide+xml"/>
  <Override PartName="/ppt/slides/slide129.xml" ContentType="application/vnd.openxmlformats-officedocument.presentationml.slide+xml"/>
  <Override PartName="/ppt/slides/slide162.xml" ContentType="application/vnd.openxmlformats-officedocument.presentationml.slide+xml"/>
  <Override PartName="/ppt/slides/slide63.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72.xml" ContentType="application/vnd.openxmlformats-officedocument.presentationml.slide+xml"/>
  <Override PartName="/ppt/slideLayouts/slideLayout21.xml" ContentType="application/vnd.openxmlformats-officedocument.presentationml.slideLayout+xml"/>
  <Override PartName="/ppt/slides/slide149.xml" ContentType="application/vnd.openxmlformats-officedocument.presentationml.slide+xml"/>
  <Override PartName="/ppt/slides/slide82.xml" ContentType="application/vnd.openxmlformats-officedocument.presentationml.slide+xml"/>
  <Override PartName="/ppt/slides/slide158.xml" ContentType="application/vnd.openxmlformats-officedocument.presentationml.slide+xml"/>
  <Override PartName="/ppt/slides/slide92.xml" ContentType="application/vnd.openxmlformats-officedocument.presentationml.slide+xml"/>
  <Override PartName="/ppt/slides/slide59.xml" ContentType="application/vnd.openxmlformats-officedocument.presentationml.slide+xml"/>
  <Override PartName="/ppt/slideLayouts/slideLayout18.xml" ContentType="application/vnd.openxmlformats-officedocument.presentationml.slideLayout+xml"/>
  <Override PartName="/ppt/slides/slide100.xml" ContentType="application/vnd.openxmlformats-officedocument.presentationml.slide+xml"/>
  <Override PartName="/ppt/slides/slide69.xml" ContentType="application/vnd.openxmlformats-officedocument.presentationml.slide+xml"/>
  <Override PartName="/ppt/notesSlides/notesSlide5.xml" ContentType="application/vnd.openxmlformats-officedocument.presentationml.notesSlide+xml"/>
  <Override PartName="/ppt/slides/slide78.xml" ContentType="application/vnd.openxmlformats-officedocument.presentationml.slide+xml"/>
  <Override PartName="/ppt/slides/slide10.xml" ContentType="application/vnd.openxmlformats-officedocument.presentationml.slide+xml"/>
  <Override PartName="/ppt/slides/slide88.xml" ContentType="application/vnd.openxmlformats-officedocument.presentationml.slide+xml"/>
  <Override PartName="/ppt/slides/slide20.xml" ContentType="application/vnd.openxmlformats-officedocument.presentationml.slide+xml"/>
  <Override PartName="/ppt/slides/slide97.xml" ContentType="application/vnd.openxmlformats-officedocument.presentationml.slide+xml"/>
  <Override PartName="/ppt/slides/slide1.xml" ContentType="application/vnd.openxmlformats-officedocument.presentationml.slide+xml"/>
  <Override PartName="/ppt/slides/slide105.xml" ContentType="application/vnd.openxmlformats-officedocument.presentationml.slide+xml"/>
  <Override PartName="/ppt/slideLayouts/slideLayout2.xml" ContentType="application/vnd.openxmlformats-officedocument.presentationml.slideLayout+xml"/>
  <Override PartName="/ppt/slides/slide115.xml" ContentType="application/vnd.openxmlformats-officedocument.presentationml.slide+xml"/>
  <Override PartName="/ppt/slides/slide16.xml" ContentType="application/vnd.openxmlformats-officedocument.presentationml.slide+xml"/>
  <Override PartName="/ppt/viewProps.xml" ContentType="application/vnd.openxmlformats-officedocument.presentationml.viewProps+xml"/>
  <Override PartName="/ppt/slides/slide125.xml" ContentType="application/vnd.openxmlformats-officedocument.presentationml.slide+xml"/>
  <Default Extension="rels" ContentType="application/vnd.openxmlformats-package.relationships+xml"/>
  <Override PartName="/ppt/slides/slide26.xml" ContentType="application/vnd.openxmlformats-officedocument.presentationml.slide+xml"/>
  <Override PartName="/ppt/slides/slide134.xml" ContentType="application/vnd.openxmlformats-officedocument.presentationml.slide+xml"/>
  <Override PartName="/ppt/slides/slide35.xml" ContentType="application/vnd.openxmlformats-officedocument.presentationml.slide+xml"/>
  <Override PartName="/ppt/slides/slide7.xml" ContentType="application/vnd.openxmlformats-officedocument.presentationml.slide+xml"/>
  <Default Extension="wmf" ContentType="image/x-wmf"/>
  <Override PartName="/ppt/slides/slide144.xml" ContentType="application/vnd.openxmlformats-officedocument.presentationml.slide+xml"/>
  <Override PartName="/ppt/slideLayouts/slideLayout8.xml" ContentType="application/vnd.openxmlformats-officedocument.presentationml.slideLayout+xml"/>
  <Override PartName="/ppt/slides/slide45.xml" ContentType="application/vnd.openxmlformats-officedocument.presentationml.slide+xml"/>
  <Override PartName="/ppt/slides/slide153.xml" ContentType="application/vnd.openxmlformats-officedocument.presentationml.slide+xml"/>
  <Override PartName="/ppt/slides/slide54.xml" ContentType="application/vnd.openxmlformats-officedocument.presentationml.slide+xml"/>
  <Override PartName="/ppt/slideLayouts/slideLayout13.xml" ContentType="application/vnd.openxmlformats-officedocument.presentationml.slideLayout+xml"/>
  <Override PartName="/ppt/slides/slide64.xml" ContentType="application/vnd.openxmlformats-officedocument.presentationml.slide+xml"/>
  <Override PartName="/ppt/presProps.xml" ContentType="application/vnd.openxmlformats-officedocument.presentationml.presProps+xml"/>
  <Override PartName="/ppt/slideLayouts/slideLayout22.xml" ContentType="application/vnd.openxmlformats-officedocument.presentationml.slideLayout+xml"/>
  <Override PartName="/ppt/slides/slide73.xml" ContentType="application/vnd.openxmlformats-officedocument.presentationml.slide+xml"/>
  <Override PartName="/ppt/presentation.xml" ContentType="application/vnd.openxmlformats-officedocument.presentationml.presentation.main+xml"/>
  <Override PartName="/ppt/slides/slide83.xml" ContentType="application/vnd.openxmlformats-officedocument.presentationml.slide+xml"/>
  <Override PartName="/ppt/slides/slide159.xml" ContentType="application/vnd.openxmlformats-officedocument.presentationml.slide+xml"/>
  <Override PartName="/ppt/slides/slide93.xml" ContentType="application/vnd.openxmlformats-officedocument.presentationml.slide+xml"/>
  <Override PartName="/ppt/slideLayouts/slideLayout19.xml" ContentType="application/vnd.openxmlformats-officedocument.presentationml.slideLayout+xml"/>
  <Override PartName="/ppt/slides/slide101.xml" ContentType="application/vnd.openxmlformats-officedocument.presentationml.slide+xml"/>
  <Override PartName="/ppt/diagrams/layout1.xml" ContentType="application/vnd.openxmlformats-officedocument.drawingml.diagramLayout+xml"/>
  <Override PartName="/ppt/slides/slide79.xml" ContentType="application/vnd.openxmlformats-officedocument.presentationml.slide+xml"/>
  <Override PartName="/ppt/slides/slide110.xml" ContentType="application/vnd.openxmlformats-officedocument.presentationml.slide+xml"/>
  <Override PartName="/ppt/slides/slide11.xml" ContentType="application/vnd.openxmlformats-officedocument.presentationml.slide+xml"/>
  <Override PartName="/ppt/slides/slide120.xml" ContentType="application/vnd.openxmlformats-officedocument.presentationml.slide+xml"/>
  <Override PartName="/ppt/slides/slide89.xml" ContentType="application/vnd.openxmlformats-officedocument.presentationml.slide+xml"/>
  <Override PartName="/ppt/slides/slide21.xml" ContentType="application/vnd.openxmlformats-officedocument.presentationml.slide+xml"/>
  <Override PartName="/ppt/slides/slide98.xml" ContentType="application/vnd.openxmlformats-officedocument.presentationml.slide+xml"/>
  <Override PartName="/ppt/slides/slide30.xml" ContentType="application/vnd.openxmlformats-officedocument.presentationml.slide+xml"/>
  <Override PartName="/ppt/slides/slide2.xml" ContentType="application/vnd.openxmlformats-officedocument.presentationml.slide+xml"/>
  <Override PartName="/ppt/slides/slide106.xml" ContentType="application/vnd.openxmlformats-officedocument.presentationml.slide+xml"/>
  <Override PartName="/ppt/handoutMasters/handoutMaster1.xml" ContentType="application/vnd.openxmlformats-officedocument.presentationml.handoutMaster+xml"/>
  <Override PartName="/ppt/slides/slide40.xml" ContentType="application/vnd.openxmlformats-officedocument.presentationml.slide+xml"/>
  <Override PartName="/ppt/slideLayouts/slideLayout3.xml" ContentType="application/vnd.openxmlformats-officedocument.presentationml.slideLayout+xml"/>
  <Override PartName="/ppt/slides/slide116.xml" ContentType="application/vnd.openxmlformats-officedocument.presentationml.slide+xml"/>
  <Override PartName="/ppt/slides/slide17.xml" ContentType="application/vnd.openxmlformats-officedocument.presentationml.slide+xml"/>
  <Override PartName="/ppt/slides/slide126.xml" ContentType="application/vnd.openxmlformats-officedocument.presentationml.slide+xml"/>
  <Override PartName="/ppt/slides/slide27.xml" ContentType="application/vnd.openxmlformats-officedocument.presentationml.slide+xml"/>
  <Override PartName="/ppt/slides/slide135.xml" ContentType="application/vnd.openxmlformats-officedocument.presentationml.slide+xml"/>
  <Override PartName="/ppt/slides/slide36.xml" ContentType="application/vnd.openxmlformats-officedocument.presentationml.slide+xml"/>
  <Override PartName="/ppt/slides/slide8.xml" ContentType="application/vnd.openxmlformats-officedocument.presentationml.slide+xml"/>
  <Override PartName="/ppt/slides/slide145.xml" ContentType="application/vnd.openxmlformats-officedocument.presentationml.slide+xml"/>
  <Override PartName="/ppt/slideLayouts/slideLayout9.xml" ContentType="application/vnd.openxmlformats-officedocument.presentationml.slideLayout+xml"/>
  <Override PartName="/ppt/slides/slide46.xml" ContentType="application/vnd.openxmlformats-officedocument.presentationml.slide+xml"/>
  <Override PartName="/ppt/slides/slide154.xml" ContentType="application/vnd.openxmlformats-officedocument.presentationml.slide+xml"/>
  <Override PartName="/ppt/diagrams/colors1.xml" ContentType="application/vnd.openxmlformats-officedocument.drawingml.diagramColors+xml"/>
  <Override PartName="/ppt/slides/slide55.xml" ContentType="application/vnd.openxmlformats-officedocument.presentationml.slide+xml"/>
  <Override PartName="/ppt/slideLayouts/slideLayout14.xml" ContentType="application/vnd.openxmlformats-officedocument.presentationml.slideLayout+xml"/>
  <Override PartName="/ppt/slides/slide65.xml" ContentType="application/vnd.openxmlformats-officedocument.presentationml.slide+xml"/>
  <Override PartName="/ppt/slideLayouts/slideLayout23.xml" ContentType="application/vnd.openxmlformats-officedocument.presentationml.slideLayout+xml"/>
  <Override PartName="/ppt/slides/slide74.xml" ContentType="application/vnd.openxmlformats-officedocument.presentationml.slide+xml"/>
  <Override PartName="/ppt/notesSlides/notesSlide1.xml" ContentType="application/vnd.openxmlformats-officedocument.presentationml.notesSlide+xml"/>
  <Override PartName="/ppt/slides/slide84.xml" ContentType="application/vnd.openxmlformats-officedocument.presentationml.slide+xml"/>
  <Override PartName="/ppt/slides/slide94.xml" ContentType="application/vnd.openxmlformats-officedocument.presentationml.slide+xml"/>
  <Override PartName="/ppt/slides/slide102.xml" ContentType="application/vnd.openxmlformats-officedocument.presentationml.slide+xml"/>
  <Override PartName="/ppt/diagrams/layout2.xml" ContentType="application/vnd.openxmlformats-officedocument.drawingml.diagramLayout+xml"/>
  <Override PartName="/ppt/slides/slide111.xml" ContentType="application/vnd.openxmlformats-officedocument.presentationml.slide+xml"/>
  <Override PartName="/ppt/slides/slide12.xml" ContentType="application/vnd.openxmlformats-officedocument.presentationml.slide+xml"/>
  <Override PartName="/ppt/slides/slide121.xml" ContentType="application/vnd.openxmlformats-officedocument.presentationml.slide+xml"/>
  <Override PartName="/ppt/slides/slide22.xml" ContentType="application/vnd.openxmlformats-officedocument.presentationml.slide+xml"/>
  <Override PartName="/ppt/slides/slide130.xml" ContentType="application/vnd.openxmlformats-officedocument.presentationml.slide+xml"/>
  <Override PartName="/ppt/slides/slide99.xml" ContentType="application/vnd.openxmlformats-officedocument.presentationml.slide+xml"/>
  <Override PartName="/ppt/slides/slide31.xml" ContentType="application/vnd.openxmlformats-officedocument.presentationml.slide+xml"/>
  <Override PartName="/ppt/slides/slide3.xml" ContentType="application/vnd.openxmlformats-officedocument.presentationml.slide+xml"/>
  <Override PartName="/ppt/slides/slide107.xml" ContentType="application/vnd.openxmlformats-officedocument.presentationml.slide+xml"/>
  <Override PartName="/ppt/slides/slide140.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bookmarkIdSeed="2">
  <p:sldMasterIdLst>
    <p:sldMasterId id="2147483743" r:id="rId1"/>
  </p:sldMasterIdLst>
  <p:notesMasterIdLst>
    <p:notesMasterId r:id="rId164"/>
  </p:notesMasterIdLst>
  <p:handoutMasterIdLst>
    <p:handoutMasterId r:id="rId165"/>
  </p:handoutMasterIdLst>
  <p:sldIdLst>
    <p:sldId id="268" r:id="rId2"/>
    <p:sldId id="522" r:id="rId3"/>
    <p:sldId id="606" r:id="rId4"/>
    <p:sldId id="541" r:id="rId5"/>
    <p:sldId id="542" r:id="rId6"/>
    <p:sldId id="540" r:id="rId7"/>
    <p:sldId id="653" r:id="rId8"/>
    <p:sldId id="396" r:id="rId9"/>
    <p:sldId id="399" r:id="rId10"/>
    <p:sldId id="400" r:id="rId11"/>
    <p:sldId id="401" r:id="rId12"/>
    <p:sldId id="402" r:id="rId13"/>
    <p:sldId id="403" r:id="rId14"/>
    <p:sldId id="404" r:id="rId15"/>
    <p:sldId id="524" r:id="rId16"/>
    <p:sldId id="525" r:id="rId17"/>
    <p:sldId id="526" r:id="rId18"/>
    <p:sldId id="407" r:id="rId19"/>
    <p:sldId id="408" r:id="rId20"/>
    <p:sldId id="536" r:id="rId21"/>
    <p:sldId id="527" r:id="rId22"/>
    <p:sldId id="528" r:id="rId23"/>
    <p:sldId id="529" r:id="rId24"/>
    <p:sldId id="523" r:id="rId25"/>
    <p:sldId id="321" r:id="rId26"/>
    <p:sldId id="322" r:id="rId27"/>
    <p:sldId id="323" r:id="rId28"/>
    <p:sldId id="330" r:id="rId29"/>
    <p:sldId id="327" r:id="rId30"/>
    <p:sldId id="325" r:id="rId31"/>
    <p:sldId id="326" r:id="rId32"/>
    <p:sldId id="331" r:id="rId33"/>
    <p:sldId id="269" r:id="rId34"/>
    <p:sldId id="270" r:id="rId35"/>
    <p:sldId id="293" r:id="rId36"/>
    <p:sldId id="545" r:id="rId37"/>
    <p:sldId id="546" r:id="rId38"/>
    <p:sldId id="283" r:id="rId39"/>
    <p:sldId id="284" r:id="rId40"/>
    <p:sldId id="314" r:id="rId41"/>
    <p:sldId id="274" r:id="rId42"/>
    <p:sldId id="317" r:id="rId43"/>
    <p:sldId id="312" r:id="rId44"/>
    <p:sldId id="286" r:id="rId45"/>
    <p:sldId id="301" r:id="rId46"/>
    <p:sldId id="319" r:id="rId47"/>
    <p:sldId id="311" r:id="rId48"/>
    <p:sldId id="307" r:id="rId49"/>
    <p:sldId id="308" r:id="rId50"/>
    <p:sldId id="306" r:id="rId51"/>
    <p:sldId id="316" r:id="rId52"/>
    <p:sldId id="302" r:id="rId53"/>
    <p:sldId id="272" r:id="rId54"/>
    <p:sldId id="315" r:id="rId55"/>
    <p:sldId id="320" r:id="rId56"/>
    <p:sldId id="344" r:id="rId57"/>
    <p:sldId id="543" r:id="rId58"/>
    <p:sldId id="362" r:id="rId59"/>
    <p:sldId id="363" r:id="rId60"/>
    <p:sldId id="364" r:id="rId61"/>
    <p:sldId id="365" r:id="rId62"/>
    <p:sldId id="366" r:id="rId63"/>
    <p:sldId id="368" r:id="rId64"/>
    <p:sldId id="367" r:id="rId65"/>
    <p:sldId id="371" r:id="rId66"/>
    <p:sldId id="369" r:id="rId67"/>
    <p:sldId id="370" r:id="rId68"/>
    <p:sldId id="372" r:id="rId69"/>
    <p:sldId id="373" r:id="rId70"/>
    <p:sldId id="374" r:id="rId71"/>
    <p:sldId id="375" r:id="rId72"/>
    <p:sldId id="376" r:id="rId73"/>
    <p:sldId id="377" r:id="rId74"/>
    <p:sldId id="378" r:id="rId75"/>
    <p:sldId id="379" r:id="rId76"/>
    <p:sldId id="380" r:id="rId77"/>
    <p:sldId id="381" r:id="rId78"/>
    <p:sldId id="382" r:id="rId79"/>
    <p:sldId id="383" r:id="rId80"/>
    <p:sldId id="384" r:id="rId81"/>
    <p:sldId id="387" r:id="rId82"/>
    <p:sldId id="389" r:id="rId83"/>
    <p:sldId id="589" r:id="rId84"/>
    <p:sldId id="544" r:id="rId85"/>
    <p:sldId id="534" r:id="rId86"/>
    <p:sldId id="593" r:id="rId87"/>
    <p:sldId id="590" r:id="rId88"/>
    <p:sldId id="592" r:id="rId89"/>
    <p:sldId id="591" r:id="rId90"/>
    <p:sldId id="530" r:id="rId91"/>
    <p:sldId id="531" r:id="rId92"/>
    <p:sldId id="537" r:id="rId93"/>
    <p:sldId id="638" r:id="rId94"/>
    <p:sldId id="608" r:id="rId95"/>
    <p:sldId id="617" r:id="rId96"/>
    <p:sldId id="623" r:id="rId97"/>
    <p:sldId id="640" r:id="rId98"/>
    <p:sldId id="641" r:id="rId99"/>
    <p:sldId id="642" r:id="rId100"/>
    <p:sldId id="620" r:id="rId101"/>
    <p:sldId id="614" r:id="rId102"/>
    <p:sldId id="643" r:id="rId103"/>
    <p:sldId id="644" r:id="rId104"/>
    <p:sldId id="645" r:id="rId105"/>
    <p:sldId id="626" r:id="rId106"/>
    <p:sldId id="639" r:id="rId107"/>
    <p:sldId id="648" r:id="rId108"/>
    <p:sldId id="647" r:id="rId109"/>
    <p:sldId id="424" r:id="rId110"/>
    <p:sldId id="425" r:id="rId111"/>
    <p:sldId id="426" r:id="rId112"/>
    <p:sldId id="427" r:id="rId113"/>
    <p:sldId id="428" r:id="rId114"/>
    <p:sldId id="429" r:id="rId115"/>
    <p:sldId id="430" r:id="rId116"/>
    <p:sldId id="431" r:id="rId117"/>
    <p:sldId id="432" r:id="rId118"/>
    <p:sldId id="434" r:id="rId119"/>
    <p:sldId id="435" r:id="rId120"/>
    <p:sldId id="436" r:id="rId121"/>
    <p:sldId id="437" r:id="rId122"/>
    <p:sldId id="597" r:id="rId123"/>
    <p:sldId id="594" r:id="rId124"/>
    <p:sldId id="596" r:id="rId125"/>
    <p:sldId id="438" r:id="rId126"/>
    <p:sldId id="621" r:id="rId127"/>
    <p:sldId id="595" r:id="rId128"/>
    <p:sldId id="443" r:id="rId129"/>
    <p:sldId id="444" r:id="rId130"/>
    <p:sldId id="445" r:id="rId131"/>
    <p:sldId id="622" r:id="rId132"/>
    <p:sldId id="624" r:id="rId133"/>
    <p:sldId id="625" r:id="rId134"/>
    <p:sldId id="655" r:id="rId135"/>
    <p:sldId id="656" r:id="rId136"/>
    <p:sldId id="657" r:id="rId137"/>
    <p:sldId id="658" r:id="rId138"/>
    <p:sldId id="659" r:id="rId139"/>
    <p:sldId id="660" r:id="rId140"/>
    <p:sldId id="661" r:id="rId141"/>
    <p:sldId id="662" r:id="rId142"/>
    <p:sldId id="663" r:id="rId143"/>
    <p:sldId id="664" r:id="rId144"/>
    <p:sldId id="665" r:id="rId145"/>
    <p:sldId id="633" r:id="rId146"/>
    <p:sldId id="491" r:id="rId147"/>
    <p:sldId id="492" r:id="rId148"/>
    <p:sldId id="538" r:id="rId149"/>
    <p:sldId id="532" r:id="rId150"/>
    <p:sldId id="533" r:id="rId151"/>
    <p:sldId id="654" r:id="rId152"/>
    <p:sldId id="539" r:id="rId153"/>
    <p:sldId id="635" r:id="rId154"/>
    <p:sldId id="636" r:id="rId155"/>
    <p:sldId id="637" r:id="rId156"/>
    <p:sldId id="627" r:id="rId157"/>
    <p:sldId id="628" r:id="rId158"/>
    <p:sldId id="629" r:id="rId159"/>
    <p:sldId id="630" r:id="rId160"/>
    <p:sldId id="631" r:id="rId161"/>
    <p:sldId id="632" r:id="rId162"/>
    <p:sldId id="634" r:id="rId163"/>
  </p:sldIdLst>
  <p:sldSz cx="9144000" cy="6858000" type="screen4x3"/>
  <p:notesSz cx="6858000" cy="9144000"/>
  <p:defaultTextStyle>
    <a:defPPr>
      <a:defRPr lang="fr-FR"/>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useTimings="0">
    <p:present/>
    <p:sldAll/>
    <p:penClr>
      <a:prstClr val="red"/>
    </p:penClr>
  </p:showPr>
  <p:clrMru>
    <a:srgbClr val="1E9BCB"/>
    <a:srgbClr val="468BB5"/>
    <a:srgbClr val="FF1EC9"/>
    <a:srgbClr val="27B1F9"/>
    <a:srgbClr val="FF9432"/>
    <a:srgbClr val="6251B5"/>
    <a:srgbClr val="00A6F9"/>
    <a:srgbClr val="1274CB"/>
  </p:clrMru>
</p:presentationPr>
</file>

<file path=ppt/tableStyles.xml><?xml version="1.0" encoding="utf-8"?>
<a:tblStyleLst xmlns:a="http://schemas.openxmlformats.org/drawingml/2006/main" def="{5C22544A-7EE6-4342-B048-85BDC9FD1C3A}">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Style moyen 4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1917" autoAdjust="0"/>
    <p:restoredTop sz="94660"/>
  </p:normalViewPr>
  <p:slideViewPr>
    <p:cSldViewPr snapToObjects="1">
      <p:cViewPr varScale="1">
        <p:scale>
          <a:sx n="82" d="100"/>
          <a:sy n="82" d="100"/>
        </p:scale>
        <p:origin x="-1456" y="-120"/>
      </p:cViewPr>
      <p:guideLst>
        <p:guide orient="horz" pos="1043"/>
        <p:guide pos="3014"/>
      </p:guideLst>
    </p:cSldViewPr>
  </p:slideViewPr>
  <p:notesTextViewPr>
    <p:cViewPr>
      <p:scale>
        <a:sx n="100" d="100"/>
        <a:sy n="100" d="100"/>
      </p:scale>
      <p:origin x="0" y="0"/>
    </p:cViewPr>
  </p:notesTextViewPr>
  <p:sorterViewPr>
    <p:cViewPr>
      <p:scale>
        <a:sx n="90" d="100"/>
        <a:sy n="90" d="100"/>
      </p:scale>
      <p:origin x="0" y="24972"/>
    </p:cViewPr>
  </p:sorterViewPr>
  <p:gridSpacing cx="73736200" cy="73736200"/>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notesMaster" Target="notesMasters/notesMaster1.xml"/><Relationship Id="rId165" Type="http://schemas.openxmlformats.org/officeDocument/2006/relationships/handoutMaster" Target="handoutMasters/handoutMaster1.xml"/><Relationship Id="rId166" Type="http://schemas.openxmlformats.org/officeDocument/2006/relationships/printerSettings" Target="printerSettings/printerSettings1.bin"/><Relationship Id="rId167" Type="http://schemas.openxmlformats.org/officeDocument/2006/relationships/presProps" Target="presProps.xml"/><Relationship Id="rId168" Type="http://schemas.openxmlformats.org/officeDocument/2006/relationships/viewProps" Target="viewProps.xml"/><Relationship Id="rId169" Type="http://schemas.openxmlformats.org/officeDocument/2006/relationships/theme" Target="theme/theme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tableStyles" Target="tableStyles.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charts/_rels/chart1.xml.rels><?xml version="1.0" encoding="UTF-8" standalone="yes"?>
<Relationships xmlns="http://schemas.openxmlformats.org/package/2006/relationships"><Relationship Id="rId1" Type="http://schemas.openxmlformats.org/officeDocument/2006/relationships/package" Target="../embeddings/Feuille_Microsoft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style val="2"/>
  <c:chart>
    <c:title>
      <c:tx>
        <c:rich>
          <a:bodyPr/>
          <a:lstStyle/>
          <a:p>
            <a:pPr>
              <a:defRPr lang="fr-CH"/>
            </a:pPr>
            <a:r>
              <a:rPr lang="fr-CH" dirty="0" smtClean="0"/>
              <a:t>repas</a:t>
            </a:r>
            <a:endParaRPr lang="fr-CH" dirty="0"/>
          </a:p>
        </c:rich>
      </c:tx>
    </c:title>
    <c:plotArea>
      <c:layout/>
      <c:pieChart>
        <c:varyColors val="1"/>
        <c:ser>
          <c:idx val="0"/>
          <c:order val="0"/>
          <c:tx>
            <c:strRef>
              <c:f>Feuil1!$B$1</c:f>
              <c:strCache>
                <c:ptCount val="1"/>
                <c:pt idx="0">
                  <c:v>Ventes</c:v>
                </c:pt>
              </c:strCache>
            </c:strRef>
          </c:tx>
          <c:explosion val="25"/>
          <c:cat>
            <c:strRef>
              <c:f>Feuil1!$A$2:$A$5</c:f>
              <c:strCache>
                <c:ptCount val="4"/>
                <c:pt idx="0">
                  <c:v>1er trim.</c:v>
                </c:pt>
                <c:pt idx="1">
                  <c:v>2e trim.</c:v>
                </c:pt>
                <c:pt idx="2">
                  <c:v>3e trim.</c:v>
                </c:pt>
                <c:pt idx="3">
                  <c:v>4e trim.</c:v>
                </c:pt>
              </c:strCache>
            </c:strRef>
          </c:cat>
          <c:val>
            <c:numRef>
              <c:f>Feuil1!$B$2:$B$5</c:f>
              <c:numCache>
                <c:formatCode>General</c:formatCode>
                <c:ptCount val="4"/>
                <c:pt idx="0">
                  <c:v>8.200000000000001</c:v>
                </c:pt>
                <c:pt idx="1">
                  <c:v>3.2</c:v>
                </c:pt>
                <c:pt idx="2">
                  <c:v>1.4</c:v>
                </c:pt>
                <c:pt idx="3">
                  <c:v>1.2</c:v>
                </c:pt>
              </c:numCache>
            </c:numRef>
          </c:val>
        </c:ser>
        <c:firstSliceAng val="0"/>
      </c:pieChart>
    </c:plotArea>
    <c:plotVisOnly val="1"/>
  </c:chart>
  <c:txPr>
    <a:bodyPr/>
    <a:lstStyle/>
    <a:p>
      <a:pPr>
        <a:defRPr sz="1800"/>
      </a:pPr>
      <a:endParaRPr lang="fr-FR"/>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71AA84-B922-4514-A263-B3BBF2FF17F6}" type="doc">
      <dgm:prSet loTypeId="urn:microsoft.com/office/officeart/2005/8/layout/hProcess7" loCatId="process" qsTypeId="urn:microsoft.com/office/officeart/2005/8/quickstyle/simple1" qsCatId="simple" csTypeId="urn:microsoft.com/office/officeart/2005/8/colors/accent1_2" csCatId="accent1" phldr="1"/>
      <dgm:spPr/>
      <dgm:t>
        <a:bodyPr/>
        <a:lstStyle/>
        <a:p>
          <a:endParaRPr lang="fr-CH"/>
        </a:p>
      </dgm:t>
    </dgm:pt>
    <dgm:pt modelId="{A84ABF53-457E-4E56-8B19-356B9FEE6F1E}">
      <dgm:prSet phldrT="[Texte]" phldr="1"/>
      <dgm:spPr/>
      <dgm:t>
        <a:bodyPr/>
        <a:lstStyle/>
        <a:p>
          <a:endParaRPr lang="fr-CH" dirty="0"/>
        </a:p>
      </dgm:t>
    </dgm:pt>
    <dgm:pt modelId="{6CAB4CEE-CF28-42CB-99EA-C9D4AC1AEEE7}" type="parTrans" cxnId="{D1FD65D9-0B69-47F7-8C72-E5EB718BC827}">
      <dgm:prSet/>
      <dgm:spPr/>
      <dgm:t>
        <a:bodyPr/>
        <a:lstStyle/>
        <a:p>
          <a:endParaRPr lang="fr-CH"/>
        </a:p>
      </dgm:t>
    </dgm:pt>
    <dgm:pt modelId="{9CB32907-EA21-48F9-AA7C-CFF55C198AE8}" type="sibTrans" cxnId="{D1FD65D9-0B69-47F7-8C72-E5EB718BC827}">
      <dgm:prSet/>
      <dgm:spPr/>
      <dgm:t>
        <a:bodyPr/>
        <a:lstStyle/>
        <a:p>
          <a:endParaRPr lang="fr-CH"/>
        </a:p>
      </dgm:t>
    </dgm:pt>
    <dgm:pt modelId="{8842A810-B4AA-4FC2-9F52-0521BE7002B1}">
      <dgm:prSet phldrT="[Texte]" custT="1"/>
      <dgm:spPr/>
      <dgm:t>
        <a:bodyPr/>
        <a:lstStyle/>
        <a:p>
          <a:r>
            <a:rPr lang="fr-CH" sz="3600" dirty="0" smtClean="0"/>
            <a:t>Phase active</a:t>
          </a:r>
          <a:endParaRPr lang="fr-CH" sz="3600" dirty="0"/>
        </a:p>
      </dgm:t>
    </dgm:pt>
    <dgm:pt modelId="{688AD1F0-64E0-4541-A872-9E55924AB332}" type="parTrans" cxnId="{92212795-1CBA-48A2-8F7B-43BF6EA3A00B}">
      <dgm:prSet/>
      <dgm:spPr/>
      <dgm:t>
        <a:bodyPr/>
        <a:lstStyle/>
        <a:p>
          <a:endParaRPr lang="fr-CH"/>
        </a:p>
      </dgm:t>
    </dgm:pt>
    <dgm:pt modelId="{EDED8CBD-B93A-47AA-8153-4317BDC41760}" type="sibTrans" cxnId="{92212795-1CBA-48A2-8F7B-43BF6EA3A00B}">
      <dgm:prSet/>
      <dgm:spPr/>
      <dgm:t>
        <a:bodyPr/>
        <a:lstStyle/>
        <a:p>
          <a:endParaRPr lang="fr-CH"/>
        </a:p>
      </dgm:t>
    </dgm:pt>
    <dgm:pt modelId="{0DD1F433-C278-4FF6-80F9-1095EE732259}">
      <dgm:prSet phldrT="[Texte]" custT="1"/>
      <dgm:spPr/>
      <dgm:t>
        <a:bodyPr vert="horz"/>
        <a:lstStyle/>
        <a:p>
          <a:r>
            <a:rPr lang="fr-CH" sz="3600" dirty="0" smtClean="0"/>
            <a:t>Phase symptomatique</a:t>
          </a:r>
          <a:endParaRPr lang="fr-CH" sz="3600" dirty="0"/>
        </a:p>
      </dgm:t>
    </dgm:pt>
    <dgm:pt modelId="{231D36E0-5C27-4178-97F0-1B32FFE8B9AA}" type="parTrans" cxnId="{782F339F-CCF3-489B-8925-3CF031ADF4E0}">
      <dgm:prSet/>
      <dgm:spPr/>
      <dgm:t>
        <a:bodyPr/>
        <a:lstStyle/>
        <a:p>
          <a:endParaRPr lang="fr-CH"/>
        </a:p>
      </dgm:t>
    </dgm:pt>
    <dgm:pt modelId="{A796D70F-491F-4C2D-AD70-24FB1E02FF5D}" type="sibTrans" cxnId="{782F339F-CCF3-489B-8925-3CF031ADF4E0}">
      <dgm:prSet/>
      <dgm:spPr/>
      <dgm:t>
        <a:bodyPr/>
        <a:lstStyle/>
        <a:p>
          <a:endParaRPr lang="fr-CH"/>
        </a:p>
      </dgm:t>
    </dgm:pt>
    <dgm:pt modelId="{E1E74EF2-B66E-4B2B-95D6-0E945AFE370A}">
      <dgm:prSet phldrT="[Texte]" phldr="1"/>
      <dgm:spPr/>
      <dgm:t>
        <a:bodyPr/>
        <a:lstStyle/>
        <a:p>
          <a:endParaRPr lang="fr-CH" dirty="0"/>
        </a:p>
      </dgm:t>
    </dgm:pt>
    <dgm:pt modelId="{5A327340-CCF4-407B-A11E-0F88AC98E1D8}" type="parTrans" cxnId="{045D7920-14B6-429A-80F6-9B9596928D12}">
      <dgm:prSet/>
      <dgm:spPr/>
      <dgm:t>
        <a:bodyPr/>
        <a:lstStyle/>
        <a:p>
          <a:endParaRPr lang="fr-CH"/>
        </a:p>
      </dgm:t>
    </dgm:pt>
    <dgm:pt modelId="{8A4F273B-5E92-4157-A138-946AF72B6C50}" type="sibTrans" cxnId="{045D7920-14B6-429A-80F6-9B9596928D12}">
      <dgm:prSet/>
      <dgm:spPr/>
      <dgm:t>
        <a:bodyPr/>
        <a:lstStyle/>
        <a:p>
          <a:endParaRPr lang="fr-CH"/>
        </a:p>
      </dgm:t>
    </dgm:pt>
    <dgm:pt modelId="{A0EB05B1-463B-4654-9908-373D7361E0DA}">
      <dgm:prSet phldrT="[Texte]" custT="1"/>
      <dgm:spPr/>
      <dgm:t>
        <a:bodyPr/>
        <a:lstStyle/>
        <a:p>
          <a:r>
            <a:rPr lang="fr-CH" sz="2800" dirty="0" smtClean="0"/>
            <a:t>Phase terminale</a:t>
          </a:r>
          <a:endParaRPr lang="fr-CH" sz="2800" dirty="0"/>
        </a:p>
      </dgm:t>
    </dgm:pt>
    <dgm:pt modelId="{4AE448AD-555A-4BF1-BF69-187D2FD060EB}" type="parTrans" cxnId="{21A2D5CD-214C-4EA4-B257-47DAD04751ED}">
      <dgm:prSet/>
      <dgm:spPr/>
      <dgm:t>
        <a:bodyPr/>
        <a:lstStyle/>
        <a:p>
          <a:endParaRPr lang="fr-CH"/>
        </a:p>
      </dgm:t>
    </dgm:pt>
    <dgm:pt modelId="{4DD6822B-EF79-46F0-93CF-45166501D494}" type="sibTrans" cxnId="{21A2D5CD-214C-4EA4-B257-47DAD04751ED}">
      <dgm:prSet/>
      <dgm:spPr/>
      <dgm:t>
        <a:bodyPr/>
        <a:lstStyle/>
        <a:p>
          <a:endParaRPr lang="fr-CH"/>
        </a:p>
      </dgm:t>
    </dgm:pt>
    <dgm:pt modelId="{2960E14C-2988-45E8-A115-3C768F40D3C1}" type="pres">
      <dgm:prSet presAssocID="{C471AA84-B922-4514-A263-B3BBF2FF17F6}" presName="Name0" presStyleCnt="0">
        <dgm:presLayoutVars>
          <dgm:dir/>
          <dgm:animLvl val="lvl"/>
          <dgm:resizeHandles val="exact"/>
        </dgm:presLayoutVars>
      </dgm:prSet>
      <dgm:spPr/>
      <dgm:t>
        <a:bodyPr/>
        <a:lstStyle/>
        <a:p>
          <a:endParaRPr lang="fr-CH"/>
        </a:p>
      </dgm:t>
    </dgm:pt>
    <dgm:pt modelId="{D5990ABE-4EBB-43D4-BDC0-FFF55BB60C7F}" type="pres">
      <dgm:prSet presAssocID="{A84ABF53-457E-4E56-8B19-356B9FEE6F1E}" presName="compositeNode" presStyleCnt="0">
        <dgm:presLayoutVars>
          <dgm:bulletEnabled val="1"/>
        </dgm:presLayoutVars>
      </dgm:prSet>
      <dgm:spPr/>
    </dgm:pt>
    <dgm:pt modelId="{A82C563F-4D06-494D-AC93-B386F95AEE11}" type="pres">
      <dgm:prSet presAssocID="{A84ABF53-457E-4E56-8B19-356B9FEE6F1E}" presName="bgRect" presStyleLbl="node1" presStyleIdx="0" presStyleCnt="3" custScaleY="105755"/>
      <dgm:spPr/>
      <dgm:t>
        <a:bodyPr/>
        <a:lstStyle/>
        <a:p>
          <a:endParaRPr lang="fr-CH"/>
        </a:p>
      </dgm:t>
    </dgm:pt>
    <dgm:pt modelId="{92647372-148A-4B4A-983F-658321E87965}" type="pres">
      <dgm:prSet presAssocID="{A84ABF53-457E-4E56-8B19-356B9FEE6F1E}" presName="parentNode" presStyleLbl="node1" presStyleIdx="0" presStyleCnt="3">
        <dgm:presLayoutVars>
          <dgm:chMax val="0"/>
          <dgm:bulletEnabled val="1"/>
        </dgm:presLayoutVars>
      </dgm:prSet>
      <dgm:spPr/>
      <dgm:t>
        <a:bodyPr/>
        <a:lstStyle/>
        <a:p>
          <a:endParaRPr lang="fr-CH"/>
        </a:p>
      </dgm:t>
    </dgm:pt>
    <dgm:pt modelId="{39787BA8-14CC-4A05-A349-C1CA2AE6AEDA}" type="pres">
      <dgm:prSet presAssocID="{A84ABF53-457E-4E56-8B19-356B9FEE6F1E}" presName="childNode" presStyleLbl="node1" presStyleIdx="0" presStyleCnt="3">
        <dgm:presLayoutVars>
          <dgm:bulletEnabled val="1"/>
        </dgm:presLayoutVars>
      </dgm:prSet>
      <dgm:spPr/>
      <dgm:t>
        <a:bodyPr/>
        <a:lstStyle/>
        <a:p>
          <a:endParaRPr lang="fr-CH"/>
        </a:p>
      </dgm:t>
    </dgm:pt>
    <dgm:pt modelId="{8E056C3A-D132-439A-83FE-BCFB63D9E7FC}" type="pres">
      <dgm:prSet presAssocID="{9CB32907-EA21-48F9-AA7C-CFF55C198AE8}" presName="hSp" presStyleCnt="0"/>
      <dgm:spPr/>
    </dgm:pt>
    <dgm:pt modelId="{A08ACED9-AE46-44AC-A9DA-FE306EE229C7}" type="pres">
      <dgm:prSet presAssocID="{9CB32907-EA21-48F9-AA7C-CFF55C198AE8}" presName="vProcSp" presStyleCnt="0"/>
      <dgm:spPr/>
    </dgm:pt>
    <dgm:pt modelId="{944503BC-55C1-425F-B906-63B26E516557}" type="pres">
      <dgm:prSet presAssocID="{9CB32907-EA21-48F9-AA7C-CFF55C198AE8}" presName="vSp1" presStyleCnt="0"/>
      <dgm:spPr/>
    </dgm:pt>
    <dgm:pt modelId="{78CECD54-B050-4410-9295-54FB62190636}" type="pres">
      <dgm:prSet presAssocID="{9CB32907-EA21-48F9-AA7C-CFF55C198AE8}" presName="simulatedConn" presStyleLbl="solidFgAcc1" presStyleIdx="0" presStyleCnt="2"/>
      <dgm:spPr/>
    </dgm:pt>
    <dgm:pt modelId="{D3E60628-0CFC-46B0-8B7C-D97C52164D11}" type="pres">
      <dgm:prSet presAssocID="{9CB32907-EA21-48F9-AA7C-CFF55C198AE8}" presName="vSp2" presStyleCnt="0"/>
      <dgm:spPr/>
    </dgm:pt>
    <dgm:pt modelId="{B56CE3A7-AD60-4833-A809-963F612E16B7}" type="pres">
      <dgm:prSet presAssocID="{9CB32907-EA21-48F9-AA7C-CFF55C198AE8}" presName="sibTrans" presStyleCnt="0"/>
      <dgm:spPr/>
    </dgm:pt>
    <dgm:pt modelId="{0EFF5D8F-1F1E-425C-8986-ADED5C644E96}" type="pres">
      <dgm:prSet presAssocID="{0DD1F433-C278-4FF6-80F9-1095EE732259}" presName="compositeNode" presStyleCnt="0">
        <dgm:presLayoutVars>
          <dgm:bulletEnabled val="1"/>
        </dgm:presLayoutVars>
      </dgm:prSet>
      <dgm:spPr/>
    </dgm:pt>
    <dgm:pt modelId="{DF80143D-DC0D-4853-9851-7DB1E2D938F7}" type="pres">
      <dgm:prSet presAssocID="{0DD1F433-C278-4FF6-80F9-1095EE732259}" presName="bgRect" presStyleLbl="node1" presStyleIdx="1" presStyleCnt="3" custScaleX="90827" custScaleY="111344"/>
      <dgm:spPr/>
      <dgm:t>
        <a:bodyPr/>
        <a:lstStyle/>
        <a:p>
          <a:endParaRPr lang="fr-CH"/>
        </a:p>
      </dgm:t>
    </dgm:pt>
    <dgm:pt modelId="{DE0E4290-47EB-4D75-909C-B0666BEA34C6}" type="pres">
      <dgm:prSet presAssocID="{0DD1F433-C278-4FF6-80F9-1095EE732259}" presName="parentNode" presStyleLbl="node1" presStyleIdx="1" presStyleCnt="3">
        <dgm:presLayoutVars>
          <dgm:chMax val="0"/>
          <dgm:bulletEnabled val="1"/>
        </dgm:presLayoutVars>
      </dgm:prSet>
      <dgm:spPr/>
      <dgm:t>
        <a:bodyPr/>
        <a:lstStyle/>
        <a:p>
          <a:endParaRPr lang="fr-CH"/>
        </a:p>
      </dgm:t>
    </dgm:pt>
    <dgm:pt modelId="{298CF020-747F-49CC-AC15-931739F46C46}" type="pres">
      <dgm:prSet presAssocID="{A796D70F-491F-4C2D-AD70-24FB1E02FF5D}" presName="hSp" presStyleCnt="0"/>
      <dgm:spPr/>
    </dgm:pt>
    <dgm:pt modelId="{E3DD7570-352C-4661-B84C-96FE0EFA2364}" type="pres">
      <dgm:prSet presAssocID="{A796D70F-491F-4C2D-AD70-24FB1E02FF5D}" presName="vProcSp" presStyleCnt="0"/>
      <dgm:spPr/>
    </dgm:pt>
    <dgm:pt modelId="{60FD2991-C0A8-4BB0-993D-6B72CB6E5E27}" type="pres">
      <dgm:prSet presAssocID="{A796D70F-491F-4C2D-AD70-24FB1E02FF5D}" presName="vSp1" presStyleCnt="0"/>
      <dgm:spPr/>
    </dgm:pt>
    <dgm:pt modelId="{7F06CC26-E2D7-451A-8032-B79857E9F696}" type="pres">
      <dgm:prSet presAssocID="{A796D70F-491F-4C2D-AD70-24FB1E02FF5D}" presName="simulatedConn" presStyleLbl="solidFgAcc1" presStyleIdx="1" presStyleCnt="2"/>
      <dgm:spPr/>
    </dgm:pt>
    <dgm:pt modelId="{A9EB65A5-00AC-4462-A16D-90E927D260C3}" type="pres">
      <dgm:prSet presAssocID="{A796D70F-491F-4C2D-AD70-24FB1E02FF5D}" presName="vSp2" presStyleCnt="0"/>
      <dgm:spPr/>
    </dgm:pt>
    <dgm:pt modelId="{434E4306-DD28-4E16-AEC0-D9A389C2F19C}" type="pres">
      <dgm:prSet presAssocID="{A796D70F-491F-4C2D-AD70-24FB1E02FF5D}" presName="sibTrans" presStyleCnt="0"/>
      <dgm:spPr/>
    </dgm:pt>
    <dgm:pt modelId="{0F9628BA-7AA3-41CA-B844-E15A9BE61ABA}" type="pres">
      <dgm:prSet presAssocID="{E1E74EF2-B66E-4B2B-95D6-0E945AFE370A}" presName="compositeNode" presStyleCnt="0">
        <dgm:presLayoutVars>
          <dgm:bulletEnabled val="1"/>
        </dgm:presLayoutVars>
      </dgm:prSet>
      <dgm:spPr/>
    </dgm:pt>
    <dgm:pt modelId="{8FC2EB7E-B894-4272-A122-6B7CAC53903E}" type="pres">
      <dgm:prSet presAssocID="{E1E74EF2-B66E-4B2B-95D6-0E945AFE370A}" presName="bgRect" presStyleLbl="node1" presStyleIdx="2" presStyleCnt="3" custScaleY="105756"/>
      <dgm:spPr/>
      <dgm:t>
        <a:bodyPr/>
        <a:lstStyle/>
        <a:p>
          <a:endParaRPr lang="fr-CH"/>
        </a:p>
      </dgm:t>
    </dgm:pt>
    <dgm:pt modelId="{BA74783C-E44C-4B87-84BF-DD9743A95874}" type="pres">
      <dgm:prSet presAssocID="{E1E74EF2-B66E-4B2B-95D6-0E945AFE370A}" presName="parentNode" presStyleLbl="node1" presStyleIdx="2" presStyleCnt="3">
        <dgm:presLayoutVars>
          <dgm:chMax val="0"/>
          <dgm:bulletEnabled val="1"/>
        </dgm:presLayoutVars>
      </dgm:prSet>
      <dgm:spPr/>
      <dgm:t>
        <a:bodyPr/>
        <a:lstStyle/>
        <a:p>
          <a:endParaRPr lang="fr-CH"/>
        </a:p>
      </dgm:t>
    </dgm:pt>
    <dgm:pt modelId="{ED227751-45FC-4B4F-988B-D3F7CC7E417D}" type="pres">
      <dgm:prSet presAssocID="{E1E74EF2-B66E-4B2B-95D6-0E945AFE370A}" presName="childNode" presStyleLbl="node1" presStyleIdx="2" presStyleCnt="3">
        <dgm:presLayoutVars>
          <dgm:bulletEnabled val="1"/>
        </dgm:presLayoutVars>
      </dgm:prSet>
      <dgm:spPr/>
      <dgm:t>
        <a:bodyPr/>
        <a:lstStyle/>
        <a:p>
          <a:endParaRPr lang="fr-CH"/>
        </a:p>
      </dgm:t>
    </dgm:pt>
  </dgm:ptLst>
  <dgm:cxnLst>
    <dgm:cxn modelId="{35C23890-794F-4975-9F39-5E3608C42070}" type="presOf" srcId="{8842A810-B4AA-4FC2-9F52-0521BE7002B1}" destId="{39787BA8-14CC-4A05-A349-C1CA2AE6AEDA}" srcOrd="0" destOrd="0" presId="urn:microsoft.com/office/officeart/2005/8/layout/hProcess7"/>
    <dgm:cxn modelId="{5C88A561-C41D-40E1-AC20-D32CDE18E461}" type="presOf" srcId="{E1E74EF2-B66E-4B2B-95D6-0E945AFE370A}" destId="{BA74783C-E44C-4B87-84BF-DD9743A95874}" srcOrd="1" destOrd="0" presId="urn:microsoft.com/office/officeart/2005/8/layout/hProcess7"/>
    <dgm:cxn modelId="{A4126571-0804-4887-97D8-8B08D4067B2C}" type="presOf" srcId="{0DD1F433-C278-4FF6-80F9-1095EE732259}" destId="{DF80143D-DC0D-4853-9851-7DB1E2D938F7}" srcOrd="0" destOrd="0" presId="urn:microsoft.com/office/officeart/2005/8/layout/hProcess7"/>
    <dgm:cxn modelId="{FD599FC4-19CA-46E1-ADC8-802CFB4D686A}" type="presOf" srcId="{A84ABF53-457E-4E56-8B19-356B9FEE6F1E}" destId="{A82C563F-4D06-494D-AC93-B386F95AEE11}" srcOrd="0" destOrd="0" presId="urn:microsoft.com/office/officeart/2005/8/layout/hProcess7"/>
    <dgm:cxn modelId="{CC407D5B-1568-4877-AAD7-EB7F31A86746}" type="presOf" srcId="{E1E74EF2-B66E-4B2B-95D6-0E945AFE370A}" destId="{8FC2EB7E-B894-4272-A122-6B7CAC53903E}" srcOrd="0" destOrd="0" presId="urn:microsoft.com/office/officeart/2005/8/layout/hProcess7"/>
    <dgm:cxn modelId="{E8B5FEE3-4C39-4BBD-B7B8-D97496E35592}" type="presOf" srcId="{0DD1F433-C278-4FF6-80F9-1095EE732259}" destId="{DE0E4290-47EB-4D75-909C-B0666BEA34C6}" srcOrd="1" destOrd="0" presId="urn:microsoft.com/office/officeart/2005/8/layout/hProcess7"/>
    <dgm:cxn modelId="{A80842B3-E938-4208-A5E6-E739CE436EC6}" type="presOf" srcId="{A84ABF53-457E-4E56-8B19-356B9FEE6F1E}" destId="{92647372-148A-4B4A-983F-658321E87965}" srcOrd="1" destOrd="0" presId="urn:microsoft.com/office/officeart/2005/8/layout/hProcess7"/>
    <dgm:cxn modelId="{D1FD65D9-0B69-47F7-8C72-E5EB718BC827}" srcId="{C471AA84-B922-4514-A263-B3BBF2FF17F6}" destId="{A84ABF53-457E-4E56-8B19-356B9FEE6F1E}" srcOrd="0" destOrd="0" parTransId="{6CAB4CEE-CF28-42CB-99EA-C9D4AC1AEEE7}" sibTransId="{9CB32907-EA21-48F9-AA7C-CFF55C198AE8}"/>
    <dgm:cxn modelId="{92212795-1CBA-48A2-8F7B-43BF6EA3A00B}" srcId="{A84ABF53-457E-4E56-8B19-356B9FEE6F1E}" destId="{8842A810-B4AA-4FC2-9F52-0521BE7002B1}" srcOrd="0" destOrd="0" parTransId="{688AD1F0-64E0-4541-A872-9E55924AB332}" sibTransId="{EDED8CBD-B93A-47AA-8153-4317BDC41760}"/>
    <dgm:cxn modelId="{63892173-4A10-40BC-AFC9-0B19D39C591D}" type="presOf" srcId="{A0EB05B1-463B-4654-9908-373D7361E0DA}" destId="{ED227751-45FC-4B4F-988B-D3F7CC7E417D}" srcOrd="0" destOrd="0" presId="urn:microsoft.com/office/officeart/2005/8/layout/hProcess7"/>
    <dgm:cxn modelId="{045D7920-14B6-429A-80F6-9B9596928D12}" srcId="{C471AA84-B922-4514-A263-B3BBF2FF17F6}" destId="{E1E74EF2-B66E-4B2B-95D6-0E945AFE370A}" srcOrd="2" destOrd="0" parTransId="{5A327340-CCF4-407B-A11E-0F88AC98E1D8}" sibTransId="{8A4F273B-5E92-4157-A138-946AF72B6C50}"/>
    <dgm:cxn modelId="{782F339F-CCF3-489B-8925-3CF031ADF4E0}" srcId="{C471AA84-B922-4514-A263-B3BBF2FF17F6}" destId="{0DD1F433-C278-4FF6-80F9-1095EE732259}" srcOrd="1" destOrd="0" parTransId="{231D36E0-5C27-4178-97F0-1B32FFE8B9AA}" sibTransId="{A796D70F-491F-4C2D-AD70-24FB1E02FF5D}"/>
    <dgm:cxn modelId="{9DF795C7-FE9E-4CF7-AEAE-060382961615}" type="presOf" srcId="{C471AA84-B922-4514-A263-B3BBF2FF17F6}" destId="{2960E14C-2988-45E8-A115-3C768F40D3C1}" srcOrd="0" destOrd="0" presId="urn:microsoft.com/office/officeart/2005/8/layout/hProcess7"/>
    <dgm:cxn modelId="{21A2D5CD-214C-4EA4-B257-47DAD04751ED}" srcId="{E1E74EF2-B66E-4B2B-95D6-0E945AFE370A}" destId="{A0EB05B1-463B-4654-9908-373D7361E0DA}" srcOrd="0" destOrd="0" parTransId="{4AE448AD-555A-4BF1-BF69-187D2FD060EB}" sibTransId="{4DD6822B-EF79-46F0-93CF-45166501D494}"/>
    <dgm:cxn modelId="{F0810BA0-DDEC-440B-9211-7731D32F5A04}" type="presParOf" srcId="{2960E14C-2988-45E8-A115-3C768F40D3C1}" destId="{D5990ABE-4EBB-43D4-BDC0-FFF55BB60C7F}" srcOrd="0" destOrd="0" presId="urn:microsoft.com/office/officeart/2005/8/layout/hProcess7"/>
    <dgm:cxn modelId="{25D2A2F2-667A-43DD-8228-114385E711E3}" type="presParOf" srcId="{D5990ABE-4EBB-43D4-BDC0-FFF55BB60C7F}" destId="{A82C563F-4D06-494D-AC93-B386F95AEE11}" srcOrd="0" destOrd="0" presId="urn:microsoft.com/office/officeart/2005/8/layout/hProcess7"/>
    <dgm:cxn modelId="{C5D83E1F-DE68-4271-9EC5-49E6696C9788}" type="presParOf" srcId="{D5990ABE-4EBB-43D4-BDC0-FFF55BB60C7F}" destId="{92647372-148A-4B4A-983F-658321E87965}" srcOrd="1" destOrd="0" presId="urn:microsoft.com/office/officeart/2005/8/layout/hProcess7"/>
    <dgm:cxn modelId="{E806C254-8E71-4FD2-8B53-9D5B74713F28}" type="presParOf" srcId="{D5990ABE-4EBB-43D4-BDC0-FFF55BB60C7F}" destId="{39787BA8-14CC-4A05-A349-C1CA2AE6AEDA}" srcOrd="2" destOrd="0" presId="urn:microsoft.com/office/officeart/2005/8/layout/hProcess7"/>
    <dgm:cxn modelId="{2BD48C77-B26F-49D7-B586-33DB6F143C69}" type="presParOf" srcId="{2960E14C-2988-45E8-A115-3C768F40D3C1}" destId="{8E056C3A-D132-439A-83FE-BCFB63D9E7FC}" srcOrd="1" destOrd="0" presId="urn:microsoft.com/office/officeart/2005/8/layout/hProcess7"/>
    <dgm:cxn modelId="{3A56ADCF-AAD0-45D9-9FAA-9254423F1D26}" type="presParOf" srcId="{2960E14C-2988-45E8-A115-3C768F40D3C1}" destId="{A08ACED9-AE46-44AC-A9DA-FE306EE229C7}" srcOrd="2" destOrd="0" presId="urn:microsoft.com/office/officeart/2005/8/layout/hProcess7"/>
    <dgm:cxn modelId="{50A1541A-8D2F-4A14-950A-807B11967014}" type="presParOf" srcId="{A08ACED9-AE46-44AC-A9DA-FE306EE229C7}" destId="{944503BC-55C1-425F-B906-63B26E516557}" srcOrd="0" destOrd="0" presId="urn:microsoft.com/office/officeart/2005/8/layout/hProcess7"/>
    <dgm:cxn modelId="{D3DE7BCB-B376-4902-B253-5C4A69A959A7}" type="presParOf" srcId="{A08ACED9-AE46-44AC-A9DA-FE306EE229C7}" destId="{78CECD54-B050-4410-9295-54FB62190636}" srcOrd="1" destOrd="0" presId="urn:microsoft.com/office/officeart/2005/8/layout/hProcess7"/>
    <dgm:cxn modelId="{741740C6-E0B4-47C0-B72C-5BBC3280372E}" type="presParOf" srcId="{A08ACED9-AE46-44AC-A9DA-FE306EE229C7}" destId="{D3E60628-0CFC-46B0-8B7C-D97C52164D11}" srcOrd="2" destOrd="0" presId="urn:microsoft.com/office/officeart/2005/8/layout/hProcess7"/>
    <dgm:cxn modelId="{49174721-A299-4A43-BA05-5CA450806D9B}" type="presParOf" srcId="{2960E14C-2988-45E8-A115-3C768F40D3C1}" destId="{B56CE3A7-AD60-4833-A809-963F612E16B7}" srcOrd="3" destOrd="0" presId="urn:microsoft.com/office/officeart/2005/8/layout/hProcess7"/>
    <dgm:cxn modelId="{32D1959C-C16F-43CB-BD97-0B2ACA72AD28}" type="presParOf" srcId="{2960E14C-2988-45E8-A115-3C768F40D3C1}" destId="{0EFF5D8F-1F1E-425C-8986-ADED5C644E96}" srcOrd="4" destOrd="0" presId="urn:microsoft.com/office/officeart/2005/8/layout/hProcess7"/>
    <dgm:cxn modelId="{4A3A34D8-881F-4471-8EE0-3FD397029120}" type="presParOf" srcId="{0EFF5D8F-1F1E-425C-8986-ADED5C644E96}" destId="{DF80143D-DC0D-4853-9851-7DB1E2D938F7}" srcOrd="0" destOrd="0" presId="urn:microsoft.com/office/officeart/2005/8/layout/hProcess7"/>
    <dgm:cxn modelId="{F8E9ECD6-0ED2-4AFA-B6D2-83B19EEB10EA}" type="presParOf" srcId="{0EFF5D8F-1F1E-425C-8986-ADED5C644E96}" destId="{DE0E4290-47EB-4D75-909C-B0666BEA34C6}" srcOrd="1" destOrd="0" presId="urn:microsoft.com/office/officeart/2005/8/layout/hProcess7"/>
    <dgm:cxn modelId="{AF04D4E4-D5F3-475C-A50F-B3676931798E}" type="presParOf" srcId="{2960E14C-2988-45E8-A115-3C768F40D3C1}" destId="{298CF020-747F-49CC-AC15-931739F46C46}" srcOrd="5" destOrd="0" presId="urn:microsoft.com/office/officeart/2005/8/layout/hProcess7"/>
    <dgm:cxn modelId="{5F22FF19-EF32-4740-9D3A-A7CD8336DE65}" type="presParOf" srcId="{2960E14C-2988-45E8-A115-3C768F40D3C1}" destId="{E3DD7570-352C-4661-B84C-96FE0EFA2364}" srcOrd="6" destOrd="0" presId="urn:microsoft.com/office/officeart/2005/8/layout/hProcess7"/>
    <dgm:cxn modelId="{E12DC4EE-255C-4009-BD6A-11112CE44CFF}" type="presParOf" srcId="{E3DD7570-352C-4661-B84C-96FE0EFA2364}" destId="{60FD2991-C0A8-4BB0-993D-6B72CB6E5E27}" srcOrd="0" destOrd="0" presId="urn:microsoft.com/office/officeart/2005/8/layout/hProcess7"/>
    <dgm:cxn modelId="{972D3341-55E2-4F1B-BFDD-FD6B13162C6F}" type="presParOf" srcId="{E3DD7570-352C-4661-B84C-96FE0EFA2364}" destId="{7F06CC26-E2D7-451A-8032-B79857E9F696}" srcOrd="1" destOrd="0" presId="urn:microsoft.com/office/officeart/2005/8/layout/hProcess7"/>
    <dgm:cxn modelId="{84397D8F-9744-4069-B821-747DCBC2A004}" type="presParOf" srcId="{E3DD7570-352C-4661-B84C-96FE0EFA2364}" destId="{A9EB65A5-00AC-4462-A16D-90E927D260C3}" srcOrd="2" destOrd="0" presId="urn:microsoft.com/office/officeart/2005/8/layout/hProcess7"/>
    <dgm:cxn modelId="{1F09C82D-A35E-4C5D-B90F-7C848F798CDF}" type="presParOf" srcId="{2960E14C-2988-45E8-A115-3C768F40D3C1}" destId="{434E4306-DD28-4E16-AEC0-D9A389C2F19C}" srcOrd="7" destOrd="0" presId="urn:microsoft.com/office/officeart/2005/8/layout/hProcess7"/>
    <dgm:cxn modelId="{EE4FE651-8987-453A-BBD6-8444545C8368}" type="presParOf" srcId="{2960E14C-2988-45E8-A115-3C768F40D3C1}" destId="{0F9628BA-7AA3-41CA-B844-E15A9BE61ABA}" srcOrd="8" destOrd="0" presId="urn:microsoft.com/office/officeart/2005/8/layout/hProcess7"/>
    <dgm:cxn modelId="{5D6E07CD-1143-4B8C-8E4B-2945FB6390B4}" type="presParOf" srcId="{0F9628BA-7AA3-41CA-B844-E15A9BE61ABA}" destId="{8FC2EB7E-B894-4272-A122-6B7CAC53903E}" srcOrd="0" destOrd="0" presId="urn:microsoft.com/office/officeart/2005/8/layout/hProcess7"/>
    <dgm:cxn modelId="{91A367A0-27E4-43FB-AFA6-2E3A506900BE}" type="presParOf" srcId="{0F9628BA-7AA3-41CA-B844-E15A9BE61ABA}" destId="{BA74783C-E44C-4B87-84BF-DD9743A95874}" srcOrd="1" destOrd="0" presId="urn:microsoft.com/office/officeart/2005/8/layout/hProcess7"/>
    <dgm:cxn modelId="{D6656BEA-966D-4E26-8A07-019D5A960F77}" type="presParOf" srcId="{0F9628BA-7AA3-41CA-B844-E15A9BE61ABA}" destId="{ED227751-45FC-4B4F-988B-D3F7CC7E417D}" srcOrd="2" destOrd="0" presId="urn:microsoft.com/office/officeart/2005/8/layout/hProcess7"/>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471AA84-B922-4514-A263-B3BBF2FF17F6}" type="doc">
      <dgm:prSet loTypeId="urn:microsoft.com/office/officeart/2005/8/layout/hProcess7" loCatId="process" qsTypeId="urn:microsoft.com/office/officeart/2005/8/quickstyle/simple1" qsCatId="simple" csTypeId="urn:microsoft.com/office/officeart/2005/8/colors/accent1_2" csCatId="accent1" phldr="1"/>
      <dgm:spPr/>
      <dgm:t>
        <a:bodyPr/>
        <a:lstStyle/>
        <a:p>
          <a:endParaRPr lang="fr-CH"/>
        </a:p>
      </dgm:t>
    </dgm:pt>
    <dgm:pt modelId="{A84ABF53-457E-4E56-8B19-356B9FEE6F1E}">
      <dgm:prSet phldrT="[Texte]" phldr="1"/>
      <dgm:spPr/>
      <dgm:t>
        <a:bodyPr/>
        <a:lstStyle/>
        <a:p>
          <a:endParaRPr lang="fr-CH" dirty="0"/>
        </a:p>
      </dgm:t>
    </dgm:pt>
    <dgm:pt modelId="{6CAB4CEE-CF28-42CB-99EA-C9D4AC1AEEE7}" type="parTrans" cxnId="{D1FD65D9-0B69-47F7-8C72-E5EB718BC827}">
      <dgm:prSet/>
      <dgm:spPr/>
      <dgm:t>
        <a:bodyPr/>
        <a:lstStyle/>
        <a:p>
          <a:endParaRPr lang="fr-CH"/>
        </a:p>
      </dgm:t>
    </dgm:pt>
    <dgm:pt modelId="{9CB32907-EA21-48F9-AA7C-CFF55C198AE8}" type="sibTrans" cxnId="{D1FD65D9-0B69-47F7-8C72-E5EB718BC827}">
      <dgm:prSet/>
      <dgm:spPr/>
      <dgm:t>
        <a:bodyPr/>
        <a:lstStyle/>
        <a:p>
          <a:endParaRPr lang="fr-CH"/>
        </a:p>
      </dgm:t>
    </dgm:pt>
    <dgm:pt modelId="{8842A810-B4AA-4FC2-9F52-0521BE7002B1}">
      <dgm:prSet phldrT="[Texte]" custT="1"/>
      <dgm:spPr/>
      <dgm:t>
        <a:bodyPr/>
        <a:lstStyle/>
        <a:p>
          <a:r>
            <a:rPr lang="fr-CH" sz="3600" dirty="0" smtClean="0"/>
            <a:t>Phase active</a:t>
          </a:r>
          <a:endParaRPr lang="fr-CH" sz="3600" dirty="0"/>
        </a:p>
      </dgm:t>
    </dgm:pt>
    <dgm:pt modelId="{688AD1F0-64E0-4541-A872-9E55924AB332}" type="parTrans" cxnId="{92212795-1CBA-48A2-8F7B-43BF6EA3A00B}">
      <dgm:prSet/>
      <dgm:spPr/>
      <dgm:t>
        <a:bodyPr/>
        <a:lstStyle/>
        <a:p>
          <a:endParaRPr lang="fr-CH"/>
        </a:p>
      </dgm:t>
    </dgm:pt>
    <dgm:pt modelId="{EDED8CBD-B93A-47AA-8153-4317BDC41760}" type="sibTrans" cxnId="{92212795-1CBA-48A2-8F7B-43BF6EA3A00B}">
      <dgm:prSet/>
      <dgm:spPr/>
      <dgm:t>
        <a:bodyPr/>
        <a:lstStyle/>
        <a:p>
          <a:endParaRPr lang="fr-CH"/>
        </a:p>
      </dgm:t>
    </dgm:pt>
    <dgm:pt modelId="{0DD1F433-C278-4FF6-80F9-1095EE732259}">
      <dgm:prSet phldrT="[Texte]" custT="1"/>
      <dgm:spPr/>
      <dgm:t>
        <a:bodyPr vert="horz"/>
        <a:lstStyle/>
        <a:p>
          <a:r>
            <a:rPr lang="fr-CH" sz="3600" dirty="0" smtClean="0"/>
            <a:t>Phase symptomatique</a:t>
          </a:r>
          <a:endParaRPr lang="fr-CH" sz="3600" dirty="0"/>
        </a:p>
      </dgm:t>
    </dgm:pt>
    <dgm:pt modelId="{231D36E0-5C27-4178-97F0-1B32FFE8B9AA}" type="parTrans" cxnId="{782F339F-CCF3-489B-8925-3CF031ADF4E0}">
      <dgm:prSet/>
      <dgm:spPr/>
      <dgm:t>
        <a:bodyPr/>
        <a:lstStyle/>
        <a:p>
          <a:endParaRPr lang="fr-CH"/>
        </a:p>
      </dgm:t>
    </dgm:pt>
    <dgm:pt modelId="{A796D70F-491F-4C2D-AD70-24FB1E02FF5D}" type="sibTrans" cxnId="{782F339F-CCF3-489B-8925-3CF031ADF4E0}">
      <dgm:prSet/>
      <dgm:spPr/>
      <dgm:t>
        <a:bodyPr/>
        <a:lstStyle/>
        <a:p>
          <a:endParaRPr lang="fr-CH"/>
        </a:p>
      </dgm:t>
    </dgm:pt>
    <dgm:pt modelId="{E1E74EF2-B66E-4B2B-95D6-0E945AFE370A}">
      <dgm:prSet phldrT="[Texte]" phldr="1"/>
      <dgm:spPr/>
      <dgm:t>
        <a:bodyPr/>
        <a:lstStyle/>
        <a:p>
          <a:endParaRPr lang="fr-CH"/>
        </a:p>
      </dgm:t>
    </dgm:pt>
    <dgm:pt modelId="{5A327340-CCF4-407B-A11E-0F88AC98E1D8}" type="parTrans" cxnId="{045D7920-14B6-429A-80F6-9B9596928D12}">
      <dgm:prSet/>
      <dgm:spPr/>
      <dgm:t>
        <a:bodyPr/>
        <a:lstStyle/>
        <a:p>
          <a:endParaRPr lang="fr-CH"/>
        </a:p>
      </dgm:t>
    </dgm:pt>
    <dgm:pt modelId="{8A4F273B-5E92-4157-A138-946AF72B6C50}" type="sibTrans" cxnId="{045D7920-14B6-429A-80F6-9B9596928D12}">
      <dgm:prSet/>
      <dgm:spPr/>
      <dgm:t>
        <a:bodyPr/>
        <a:lstStyle/>
        <a:p>
          <a:endParaRPr lang="fr-CH"/>
        </a:p>
      </dgm:t>
    </dgm:pt>
    <dgm:pt modelId="{A0EB05B1-463B-4654-9908-373D7361E0DA}">
      <dgm:prSet phldrT="[Texte]" custT="1"/>
      <dgm:spPr/>
      <dgm:t>
        <a:bodyPr/>
        <a:lstStyle/>
        <a:p>
          <a:r>
            <a:rPr lang="fr-CH" sz="2800" dirty="0" smtClean="0"/>
            <a:t>Phase terminale</a:t>
          </a:r>
          <a:endParaRPr lang="fr-CH" sz="2800" dirty="0"/>
        </a:p>
      </dgm:t>
    </dgm:pt>
    <dgm:pt modelId="{4AE448AD-555A-4BF1-BF69-187D2FD060EB}" type="parTrans" cxnId="{21A2D5CD-214C-4EA4-B257-47DAD04751ED}">
      <dgm:prSet/>
      <dgm:spPr/>
      <dgm:t>
        <a:bodyPr/>
        <a:lstStyle/>
        <a:p>
          <a:endParaRPr lang="fr-CH"/>
        </a:p>
      </dgm:t>
    </dgm:pt>
    <dgm:pt modelId="{4DD6822B-EF79-46F0-93CF-45166501D494}" type="sibTrans" cxnId="{21A2D5CD-214C-4EA4-B257-47DAD04751ED}">
      <dgm:prSet/>
      <dgm:spPr/>
      <dgm:t>
        <a:bodyPr/>
        <a:lstStyle/>
        <a:p>
          <a:endParaRPr lang="fr-CH"/>
        </a:p>
      </dgm:t>
    </dgm:pt>
    <dgm:pt modelId="{2960E14C-2988-45E8-A115-3C768F40D3C1}" type="pres">
      <dgm:prSet presAssocID="{C471AA84-B922-4514-A263-B3BBF2FF17F6}" presName="Name0" presStyleCnt="0">
        <dgm:presLayoutVars>
          <dgm:dir/>
          <dgm:animLvl val="lvl"/>
          <dgm:resizeHandles val="exact"/>
        </dgm:presLayoutVars>
      </dgm:prSet>
      <dgm:spPr/>
      <dgm:t>
        <a:bodyPr/>
        <a:lstStyle/>
        <a:p>
          <a:endParaRPr lang="fr-CH"/>
        </a:p>
      </dgm:t>
    </dgm:pt>
    <dgm:pt modelId="{D5990ABE-4EBB-43D4-BDC0-FFF55BB60C7F}" type="pres">
      <dgm:prSet presAssocID="{A84ABF53-457E-4E56-8B19-356B9FEE6F1E}" presName="compositeNode" presStyleCnt="0">
        <dgm:presLayoutVars>
          <dgm:bulletEnabled val="1"/>
        </dgm:presLayoutVars>
      </dgm:prSet>
      <dgm:spPr/>
    </dgm:pt>
    <dgm:pt modelId="{A82C563F-4D06-494D-AC93-B386F95AEE11}" type="pres">
      <dgm:prSet presAssocID="{A84ABF53-457E-4E56-8B19-356B9FEE6F1E}" presName="bgRect" presStyleLbl="node1" presStyleIdx="0" presStyleCnt="3" custScaleY="105755"/>
      <dgm:spPr/>
      <dgm:t>
        <a:bodyPr/>
        <a:lstStyle/>
        <a:p>
          <a:endParaRPr lang="fr-CH"/>
        </a:p>
      </dgm:t>
    </dgm:pt>
    <dgm:pt modelId="{92647372-148A-4B4A-983F-658321E87965}" type="pres">
      <dgm:prSet presAssocID="{A84ABF53-457E-4E56-8B19-356B9FEE6F1E}" presName="parentNode" presStyleLbl="node1" presStyleIdx="0" presStyleCnt="3">
        <dgm:presLayoutVars>
          <dgm:chMax val="0"/>
          <dgm:bulletEnabled val="1"/>
        </dgm:presLayoutVars>
      </dgm:prSet>
      <dgm:spPr/>
      <dgm:t>
        <a:bodyPr/>
        <a:lstStyle/>
        <a:p>
          <a:endParaRPr lang="fr-CH"/>
        </a:p>
      </dgm:t>
    </dgm:pt>
    <dgm:pt modelId="{39787BA8-14CC-4A05-A349-C1CA2AE6AEDA}" type="pres">
      <dgm:prSet presAssocID="{A84ABF53-457E-4E56-8B19-356B9FEE6F1E}" presName="childNode" presStyleLbl="node1" presStyleIdx="0" presStyleCnt="3">
        <dgm:presLayoutVars>
          <dgm:bulletEnabled val="1"/>
        </dgm:presLayoutVars>
      </dgm:prSet>
      <dgm:spPr/>
      <dgm:t>
        <a:bodyPr/>
        <a:lstStyle/>
        <a:p>
          <a:endParaRPr lang="fr-CH"/>
        </a:p>
      </dgm:t>
    </dgm:pt>
    <dgm:pt modelId="{8E056C3A-D132-439A-83FE-BCFB63D9E7FC}" type="pres">
      <dgm:prSet presAssocID="{9CB32907-EA21-48F9-AA7C-CFF55C198AE8}" presName="hSp" presStyleCnt="0"/>
      <dgm:spPr/>
    </dgm:pt>
    <dgm:pt modelId="{A08ACED9-AE46-44AC-A9DA-FE306EE229C7}" type="pres">
      <dgm:prSet presAssocID="{9CB32907-EA21-48F9-AA7C-CFF55C198AE8}" presName="vProcSp" presStyleCnt="0"/>
      <dgm:spPr/>
    </dgm:pt>
    <dgm:pt modelId="{944503BC-55C1-425F-B906-63B26E516557}" type="pres">
      <dgm:prSet presAssocID="{9CB32907-EA21-48F9-AA7C-CFF55C198AE8}" presName="vSp1" presStyleCnt="0"/>
      <dgm:spPr/>
    </dgm:pt>
    <dgm:pt modelId="{78CECD54-B050-4410-9295-54FB62190636}" type="pres">
      <dgm:prSet presAssocID="{9CB32907-EA21-48F9-AA7C-CFF55C198AE8}" presName="simulatedConn" presStyleLbl="solidFgAcc1" presStyleIdx="0" presStyleCnt="2"/>
      <dgm:spPr/>
    </dgm:pt>
    <dgm:pt modelId="{D3E60628-0CFC-46B0-8B7C-D97C52164D11}" type="pres">
      <dgm:prSet presAssocID="{9CB32907-EA21-48F9-AA7C-CFF55C198AE8}" presName="vSp2" presStyleCnt="0"/>
      <dgm:spPr/>
    </dgm:pt>
    <dgm:pt modelId="{B56CE3A7-AD60-4833-A809-963F612E16B7}" type="pres">
      <dgm:prSet presAssocID="{9CB32907-EA21-48F9-AA7C-CFF55C198AE8}" presName="sibTrans" presStyleCnt="0"/>
      <dgm:spPr/>
    </dgm:pt>
    <dgm:pt modelId="{0EFF5D8F-1F1E-425C-8986-ADED5C644E96}" type="pres">
      <dgm:prSet presAssocID="{0DD1F433-C278-4FF6-80F9-1095EE732259}" presName="compositeNode" presStyleCnt="0">
        <dgm:presLayoutVars>
          <dgm:bulletEnabled val="1"/>
        </dgm:presLayoutVars>
      </dgm:prSet>
      <dgm:spPr/>
    </dgm:pt>
    <dgm:pt modelId="{DF80143D-DC0D-4853-9851-7DB1E2D938F7}" type="pres">
      <dgm:prSet presAssocID="{0DD1F433-C278-4FF6-80F9-1095EE732259}" presName="bgRect" presStyleLbl="node1" presStyleIdx="1" presStyleCnt="3" custScaleX="90827" custScaleY="111344"/>
      <dgm:spPr/>
      <dgm:t>
        <a:bodyPr/>
        <a:lstStyle/>
        <a:p>
          <a:endParaRPr lang="fr-CH"/>
        </a:p>
      </dgm:t>
    </dgm:pt>
    <dgm:pt modelId="{DE0E4290-47EB-4D75-909C-B0666BEA34C6}" type="pres">
      <dgm:prSet presAssocID="{0DD1F433-C278-4FF6-80F9-1095EE732259}" presName="parentNode" presStyleLbl="node1" presStyleIdx="1" presStyleCnt="3">
        <dgm:presLayoutVars>
          <dgm:chMax val="0"/>
          <dgm:bulletEnabled val="1"/>
        </dgm:presLayoutVars>
      </dgm:prSet>
      <dgm:spPr/>
      <dgm:t>
        <a:bodyPr/>
        <a:lstStyle/>
        <a:p>
          <a:endParaRPr lang="fr-CH"/>
        </a:p>
      </dgm:t>
    </dgm:pt>
    <dgm:pt modelId="{298CF020-747F-49CC-AC15-931739F46C46}" type="pres">
      <dgm:prSet presAssocID="{A796D70F-491F-4C2D-AD70-24FB1E02FF5D}" presName="hSp" presStyleCnt="0"/>
      <dgm:spPr/>
    </dgm:pt>
    <dgm:pt modelId="{E3DD7570-352C-4661-B84C-96FE0EFA2364}" type="pres">
      <dgm:prSet presAssocID="{A796D70F-491F-4C2D-AD70-24FB1E02FF5D}" presName="vProcSp" presStyleCnt="0"/>
      <dgm:spPr/>
    </dgm:pt>
    <dgm:pt modelId="{60FD2991-C0A8-4BB0-993D-6B72CB6E5E27}" type="pres">
      <dgm:prSet presAssocID="{A796D70F-491F-4C2D-AD70-24FB1E02FF5D}" presName="vSp1" presStyleCnt="0"/>
      <dgm:spPr/>
    </dgm:pt>
    <dgm:pt modelId="{7F06CC26-E2D7-451A-8032-B79857E9F696}" type="pres">
      <dgm:prSet presAssocID="{A796D70F-491F-4C2D-AD70-24FB1E02FF5D}" presName="simulatedConn" presStyleLbl="solidFgAcc1" presStyleIdx="1" presStyleCnt="2"/>
      <dgm:spPr/>
    </dgm:pt>
    <dgm:pt modelId="{A9EB65A5-00AC-4462-A16D-90E927D260C3}" type="pres">
      <dgm:prSet presAssocID="{A796D70F-491F-4C2D-AD70-24FB1E02FF5D}" presName="vSp2" presStyleCnt="0"/>
      <dgm:spPr/>
    </dgm:pt>
    <dgm:pt modelId="{434E4306-DD28-4E16-AEC0-D9A389C2F19C}" type="pres">
      <dgm:prSet presAssocID="{A796D70F-491F-4C2D-AD70-24FB1E02FF5D}" presName="sibTrans" presStyleCnt="0"/>
      <dgm:spPr/>
    </dgm:pt>
    <dgm:pt modelId="{0F9628BA-7AA3-41CA-B844-E15A9BE61ABA}" type="pres">
      <dgm:prSet presAssocID="{E1E74EF2-B66E-4B2B-95D6-0E945AFE370A}" presName="compositeNode" presStyleCnt="0">
        <dgm:presLayoutVars>
          <dgm:bulletEnabled val="1"/>
        </dgm:presLayoutVars>
      </dgm:prSet>
      <dgm:spPr/>
    </dgm:pt>
    <dgm:pt modelId="{8FC2EB7E-B894-4272-A122-6B7CAC53903E}" type="pres">
      <dgm:prSet presAssocID="{E1E74EF2-B66E-4B2B-95D6-0E945AFE370A}" presName="bgRect" presStyleLbl="node1" presStyleIdx="2" presStyleCnt="3" custScaleY="105756"/>
      <dgm:spPr/>
      <dgm:t>
        <a:bodyPr/>
        <a:lstStyle/>
        <a:p>
          <a:endParaRPr lang="fr-CH"/>
        </a:p>
      </dgm:t>
    </dgm:pt>
    <dgm:pt modelId="{BA74783C-E44C-4B87-84BF-DD9743A95874}" type="pres">
      <dgm:prSet presAssocID="{E1E74EF2-B66E-4B2B-95D6-0E945AFE370A}" presName="parentNode" presStyleLbl="node1" presStyleIdx="2" presStyleCnt="3">
        <dgm:presLayoutVars>
          <dgm:chMax val="0"/>
          <dgm:bulletEnabled val="1"/>
        </dgm:presLayoutVars>
      </dgm:prSet>
      <dgm:spPr/>
      <dgm:t>
        <a:bodyPr/>
        <a:lstStyle/>
        <a:p>
          <a:endParaRPr lang="fr-CH"/>
        </a:p>
      </dgm:t>
    </dgm:pt>
    <dgm:pt modelId="{ED227751-45FC-4B4F-988B-D3F7CC7E417D}" type="pres">
      <dgm:prSet presAssocID="{E1E74EF2-B66E-4B2B-95D6-0E945AFE370A}" presName="childNode" presStyleLbl="node1" presStyleIdx="2" presStyleCnt="3">
        <dgm:presLayoutVars>
          <dgm:bulletEnabled val="1"/>
        </dgm:presLayoutVars>
      </dgm:prSet>
      <dgm:spPr/>
      <dgm:t>
        <a:bodyPr/>
        <a:lstStyle/>
        <a:p>
          <a:endParaRPr lang="fr-CH"/>
        </a:p>
      </dgm:t>
    </dgm:pt>
  </dgm:ptLst>
  <dgm:cxnLst>
    <dgm:cxn modelId="{4EA0C6A5-2D31-43BB-825D-00277D3D2DE2}" type="presOf" srcId="{C471AA84-B922-4514-A263-B3BBF2FF17F6}" destId="{2960E14C-2988-45E8-A115-3C768F40D3C1}" srcOrd="0" destOrd="0" presId="urn:microsoft.com/office/officeart/2005/8/layout/hProcess7"/>
    <dgm:cxn modelId="{45F757B9-562A-4010-BDF0-3CB4AB24445C}" type="presOf" srcId="{A84ABF53-457E-4E56-8B19-356B9FEE6F1E}" destId="{92647372-148A-4B4A-983F-658321E87965}" srcOrd="1" destOrd="0" presId="urn:microsoft.com/office/officeart/2005/8/layout/hProcess7"/>
    <dgm:cxn modelId="{A0A9E63B-1187-4073-BC0A-717BEC5576C8}" type="presOf" srcId="{0DD1F433-C278-4FF6-80F9-1095EE732259}" destId="{DE0E4290-47EB-4D75-909C-B0666BEA34C6}" srcOrd="1" destOrd="0" presId="urn:microsoft.com/office/officeart/2005/8/layout/hProcess7"/>
    <dgm:cxn modelId="{27EFDA80-3DE0-48A0-96A5-DFEFA5A27850}" type="presOf" srcId="{A0EB05B1-463B-4654-9908-373D7361E0DA}" destId="{ED227751-45FC-4B4F-988B-D3F7CC7E417D}" srcOrd="0" destOrd="0" presId="urn:microsoft.com/office/officeart/2005/8/layout/hProcess7"/>
    <dgm:cxn modelId="{96A59E2B-22C8-4EB0-BDCC-97757515FB68}" type="presOf" srcId="{E1E74EF2-B66E-4B2B-95D6-0E945AFE370A}" destId="{BA74783C-E44C-4B87-84BF-DD9743A95874}" srcOrd="1" destOrd="0" presId="urn:microsoft.com/office/officeart/2005/8/layout/hProcess7"/>
    <dgm:cxn modelId="{D1FD65D9-0B69-47F7-8C72-E5EB718BC827}" srcId="{C471AA84-B922-4514-A263-B3BBF2FF17F6}" destId="{A84ABF53-457E-4E56-8B19-356B9FEE6F1E}" srcOrd="0" destOrd="0" parTransId="{6CAB4CEE-CF28-42CB-99EA-C9D4AC1AEEE7}" sibTransId="{9CB32907-EA21-48F9-AA7C-CFF55C198AE8}"/>
    <dgm:cxn modelId="{92212795-1CBA-48A2-8F7B-43BF6EA3A00B}" srcId="{A84ABF53-457E-4E56-8B19-356B9FEE6F1E}" destId="{8842A810-B4AA-4FC2-9F52-0521BE7002B1}" srcOrd="0" destOrd="0" parTransId="{688AD1F0-64E0-4541-A872-9E55924AB332}" sibTransId="{EDED8CBD-B93A-47AA-8153-4317BDC41760}"/>
    <dgm:cxn modelId="{045D7920-14B6-429A-80F6-9B9596928D12}" srcId="{C471AA84-B922-4514-A263-B3BBF2FF17F6}" destId="{E1E74EF2-B66E-4B2B-95D6-0E945AFE370A}" srcOrd="2" destOrd="0" parTransId="{5A327340-CCF4-407B-A11E-0F88AC98E1D8}" sibTransId="{8A4F273B-5E92-4157-A138-946AF72B6C50}"/>
    <dgm:cxn modelId="{0E7051B2-DF76-43A7-B953-E370A6B4E799}" type="presOf" srcId="{0DD1F433-C278-4FF6-80F9-1095EE732259}" destId="{DF80143D-DC0D-4853-9851-7DB1E2D938F7}" srcOrd="0" destOrd="0" presId="urn:microsoft.com/office/officeart/2005/8/layout/hProcess7"/>
    <dgm:cxn modelId="{782F339F-CCF3-489B-8925-3CF031ADF4E0}" srcId="{C471AA84-B922-4514-A263-B3BBF2FF17F6}" destId="{0DD1F433-C278-4FF6-80F9-1095EE732259}" srcOrd="1" destOrd="0" parTransId="{231D36E0-5C27-4178-97F0-1B32FFE8B9AA}" sibTransId="{A796D70F-491F-4C2D-AD70-24FB1E02FF5D}"/>
    <dgm:cxn modelId="{33799F7B-F8F8-4C2E-A74C-BB133A779165}" type="presOf" srcId="{8842A810-B4AA-4FC2-9F52-0521BE7002B1}" destId="{39787BA8-14CC-4A05-A349-C1CA2AE6AEDA}" srcOrd="0" destOrd="0" presId="urn:microsoft.com/office/officeart/2005/8/layout/hProcess7"/>
    <dgm:cxn modelId="{B3C4949D-E364-486B-B3C2-431DA03B886D}" type="presOf" srcId="{E1E74EF2-B66E-4B2B-95D6-0E945AFE370A}" destId="{8FC2EB7E-B894-4272-A122-6B7CAC53903E}" srcOrd="0" destOrd="0" presId="urn:microsoft.com/office/officeart/2005/8/layout/hProcess7"/>
    <dgm:cxn modelId="{3024F995-F76B-443A-8D7E-67B35C97960D}" type="presOf" srcId="{A84ABF53-457E-4E56-8B19-356B9FEE6F1E}" destId="{A82C563F-4D06-494D-AC93-B386F95AEE11}" srcOrd="0" destOrd="0" presId="urn:microsoft.com/office/officeart/2005/8/layout/hProcess7"/>
    <dgm:cxn modelId="{21A2D5CD-214C-4EA4-B257-47DAD04751ED}" srcId="{E1E74EF2-B66E-4B2B-95D6-0E945AFE370A}" destId="{A0EB05B1-463B-4654-9908-373D7361E0DA}" srcOrd="0" destOrd="0" parTransId="{4AE448AD-555A-4BF1-BF69-187D2FD060EB}" sibTransId="{4DD6822B-EF79-46F0-93CF-45166501D494}"/>
    <dgm:cxn modelId="{0B56ADD8-B82D-4056-9DDA-A9B308F70F19}" type="presParOf" srcId="{2960E14C-2988-45E8-A115-3C768F40D3C1}" destId="{D5990ABE-4EBB-43D4-BDC0-FFF55BB60C7F}" srcOrd="0" destOrd="0" presId="urn:microsoft.com/office/officeart/2005/8/layout/hProcess7"/>
    <dgm:cxn modelId="{AD60496F-C799-4835-8F0F-01480AF6D2D1}" type="presParOf" srcId="{D5990ABE-4EBB-43D4-BDC0-FFF55BB60C7F}" destId="{A82C563F-4D06-494D-AC93-B386F95AEE11}" srcOrd="0" destOrd="0" presId="urn:microsoft.com/office/officeart/2005/8/layout/hProcess7"/>
    <dgm:cxn modelId="{E5B09259-5846-4AFC-8C5F-3759CCD66FF7}" type="presParOf" srcId="{D5990ABE-4EBB-43D4-BDC0-FFF55BB60C7F}" destId="{92647372-148A-4B4A-983F-658321E87965}" srcOrd="1" destOrd="0" presId="urn:microsoft.com/office/officeart/2005/8/layout/hProcess7"/>
    <dgm:cxn modelId="{9BE8EA8F-B2EE-4345-8DDB-0B275308F9AC}" type="presParOf" srcId="{D5990ABE-4EBB-43D4-BDC0-FFF55BB60C7F}" destId="{39787BA8-14CC-4A05-A349-C1CA2AE6AEDA}" srcOrd="2" destOrd="0" presId="urn:microsoft.com/office/officeart/2005/8/layout/hProcess7"/>
    <dgm:cxn modelId="{DD8DB12A-5AAC-4949-92B0-4B2ACC6BB78F}" type="presParOf" srcId="{2960E14C-2988-45E8-A115-3C768F40D3C1}" destId="{8E056C3A-D132-439A-83FE-BCFB63D9E7FC}" srcOrd="1" destOrd="0" presId="urn:microsoft.com/office/officeart/2005/8/layout/hProcess7"/>
    <dgm:cxn modelId="{80DB6702-5659-4EFA-BB62-40F09E8E60D6}" type="presParOf" srcId="{2960E14C-2988-45E8-A115-3C768F40D3C1}" destId="{A08ACED9-AE46-44AC-A9DA-FE306EE229C7}" srcOrd="2" destOrd="0" presId="urn:microsoft.com/office/officeart/2005/8/layout/hProcess7"/>
    <dgm:cxn modelId="{E2600A53-F38D-4D14-B1C7-AFE35285B2E2}" type="presParOf" srcId="{A08ACED9-AE46-44AC-A9DA-FE306EE229C7}" destId="{944503BC-55C1-425F-B906-63B26E516557}" srcOrd="0" destOrd="0" presId="urn:microsoft.com/office/officeart/2005/8/layout/hProcess7"/>
    <dgm:cxn modelId="{91ED026F-5B06-4FF8-A5D9-FE8895ADAF89}" type="presParOf" srcId="{A08ACED9-AE46-44AC-A9DA-FE306EE229C7}" destId="{78CECD54-B050-4410-9295-54FB62190636}" srcOrd="1" destOrd="0" presId="urn:microsoft.com/office/officeart/2005/8/layout/hProcess7"/>
    <dgm:cxn modelId="{277F2750-7B39-405A-A226-D97B2661C6F1}" type="presParOf" srcId="{A08ACED9-AE46-44AC-A9DA-FE306EE229C7}" destId="{D3E60628-0CFC-46B0-8B7C-D97C52164D11}" srcOrd="2" destOrd="0" presId="urn:microsoft.com/office/officeart/2005/8/layout/hProcess7"/>
    <dgm:cxn modelId="{812BFE9D-0920-4C5A-BADC-E62413B4B661}" type="presParOf" srcId="{2960E14C-2988-45E8-A115-3C768F40D3C1}" destId="{B56CE3A7-AD60-4833-A809-963F612E16B7}" srcOrd="3" destOrd="0" presId="urn:microsoft.com/office/officeart/2005/8/layout/hProcess7"/>
    <dgm:cxn modelId="{D4A111CF-6C9C-4917-BA43-13139C7C7A37}" type="presParOf" srcId="{2960E14C-2988-45E8-A115-3C768F40D3C1}" destId="{0EFF5D8F-1F1E-425C-8986-ADED5C644E96}" srcOrd="4" destOrd="0" presId="urn:microsoft.com/office/officeart/2005/8/layout/hProcess7"/>
    <dgm:cxn modelId="{2FABB323-6F2A-4FD4-AC5B-3B773C55C7C2}" type="presParOf" srcId="{0EFF5D8F-1F1E-425C-8986-ADED5C644E96}" destId="{DF80143D-DC0D-4853-9851-7DB1E2D938F7}" srcOrd="0" destOrd="0" presId="urn:microsoft.com/office/officeart/2005/8/layout/hProcess7"/>
    <dgm:cxn modelId="{0F166E5B-F246-42CD-9B83-A2C300AC52A3}" type="presParOf" srcId="{0EFF5D8F-1F1E-425C-8986-ADED5C644E96}" destId="{DE0E4290-47EB-4D75-909C-B0666BEA34C6}" srcOrd="1" destOrd="0" presId="urn:microsoft.com/office/officeart/2005/8/layout/hProcess7"/>
    <dgm:cxn modelId="{02140A32-327B-4C22-8D0C-33539D35B6F6}" type="presParOf" srcId="{2960E14C-2988-45E8-A115-3C768F40D3C1}" destId="{298CF020-747F-49CC-AC15-931739F46C46}" srcOrd="5" destOrd="0" presId="urn:microsoft.com/office/officeart/2005/8/layout/hProcess7"/>
    <dgm:cxn modelId="{7DF6F195-C846-4688-8BBF-802EDDB5DE4E}" type="presParOf" srcId="{2960E14C-2988-45E8-A115-3C768F40D3C1}" destId="{E3DD7570-352C-4661-B84C-96FE0EFA2364}" srcOrd="6" destOrd="0" presId="urn:microsoft.com/office/officeart/2005/8/layout/hProcess7"/>
    <dgm:cxn modelId="{42B47EFD-9B46-40BE-956E-366B7067685B}" type="presParOf" srcId="{E3DD7570-352C-4661-B84C-96FE0EFA2364}" destId="{60FD2991-C0A8-4BB0-993D-6B72CB6E5E27}" srcOrd="0" destOrd="0" presId="urn:microsoft.com/office/officeart/2005/8/layout/hProcess7"/>
    <dgm:cxn modelId="{1B2C0DC3-BE74-4167-B6B4-520231F2CA6C}" type="presParOf" srcId="{E3DD7570-352C-4661-B84C-96FE0EFA2364}" destId="{7F06CC26-E2D7-451A-8032-B79857E9F696}" srcOrd="1" destOrd="0" presId="urn:microsoft.com/office/officeart/2005/8/layout/hProcess7"/>
    <dgm:cxn modelId="{D33BA301-8202-46B5-9267-DF98D43C0901}" type="presParOf" srcId="{E3DD7570-352C-4661-B84C-96FE0EFA2364}" destId="{A9EB65A5-00AC-4462-A16D-90E927D260C3}" srcOrd="2" destOrd="0" presId="urn:microsoft.com/office/officeart/2005/8/layout/hProcess7"/>
    <dgm:cxn modelId="{7EDD9DEB-DE53-4D46-BEA0-FDDB0EDED563}" type="presParOf" srcId="{2960E14C-2988-45E8-A115-3C768F40D3C1}" destId="{434E4306-DD28-4E16-AEC0-D9A389C2F19C}" srcOrd="7" destOrd="0" presId="urn:microsoft.com/office/officeart/2005/8/layout/hProcess7"/>
    <dgm:cxn modelId="{DEC20A69-3436-402E-9E33-285C7D108122}" type="presParOf" srcId="{2960E14C-2988-45E8-A115-3C768F40D3C1}" destId="{0F9628BA-7AA3-41CA-B844-E15A9BE61ABA}" srcOrd="8" destOrd="0" presId="urn:microsoft.com/office/officeart/2005/8/layout/hProcess7"/>
    <dgm:cxn modelId="{5AC5E098-F3BB-428F-93AB-1134DC9006A9}" type="presParOf" srcId="{0F9628BA-7AA3-41CA-B844-E15A9BE61ABA}" destId="{8FC2EB7E-B894-4272-A122-6B7CAC53903E}" srcOrd="0" destOrd="0" presId="urn:microsoft.com/office/officeart/2005/8/layout/hProcess7"/>
    <dgm:cxn modelId="{44F2EB6D-9037-4D54-B65F-D277CBA0BBE0}" type="presParOf" srcId="{0F9628BA-7AA3-41CA-B844-E15A9BE61ABA}" destId="{BA74783C-E44C-4B87-84BF-DD9743A95874}" srcOrd="1" destOrd="0" presId="urn:microsoft.com/office/officeart/2005/8/layout/hProcess7"/>
    <dgm:cxn modelId="{A2A9FA40-6D2E-44BC-8BD8-820BBCE2A203}" type="presParOf" srcId="{0F9628BA-7AA3-41CA-B844-E15A9BE61ABA}" destId="{ED227751-45FC-4B4F-988B-D3F7CC7E417D}" srcOrd="2" destOrd="0" presId="urn:microsoft.com/office/officeart/2005/8/layout/hProcess7"/>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2C563F-4D06-494D-AC93-B386F95AEE11}">
      <dsp:nvSpPr>
        <dsp:cNvPr id="0" name=""/>
        <dsp:cNvSpPr/>
      </dsp:nvSpPr>
      <dsp:spPr>
        <a:xfrm>
          <a:off x="2990" y="908631"/>
          <a:ext cx="2130642" cy="2703913"/>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2296" rIns="106680" bIns="0" numCol="1" spcCol="1270" anchor="t" anchorCtr="0">
          <a:noAutofit/>
        </a:bodyPr>
        <a:lstStyle/>
        <a:p>
          <a:pPr lvl="0" algn="r" defTabSz="1066800">
            <a:lnSpc>
              <a:spcPct val="90000"/>
            </a:lnSpc>
            <a:spcBef>
              <a:spcPct val="0"/>
            </a:spcBef>
            <a:spcAft>
              <a:spcPct val="35000"/>
            </a:spcAft>
          </a:pPr>
          <a:endParaRPr lang="fr-CH" sz="2400" kern="1200" dirty="0"/>
        </a:p>
      </dsp:txBody>
      <dsp:txXfrm rot="16200000">
        <a:off x="-892549" y="1804172"/>
        <a:ext cx="2217208" cy="426128"/>
      </dsp:txXfrm>
    </dsp:sp>
    <dsp:sp modelId="{39787BA8-14CC-4A05-A349-C1CA2AE6AEDA}">
      <dsp:nvSpPr>
        <dsp:cNvPr id="0" name=""/>
        <dsp:cNvSpPr/>
      </dsp:nvSpPr>
      <dsp:spPr>
        <a:xfrm>
          <a:off x="429119" y="908631"/>
          <a:ext cx="1587328" cy="270391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23444" rIns="0" bIns="0" numCol="1" spcCol="1270" anchor="t" anchorCtr="0">
          <a:noAutofit/>
        </a:bodyPr>
        <a:lstStyle/>
        <a:p>
          <a:pPr lvl="0" algn="l" defTabSz="1600200">
            <a:lnSpc>
              <a:spcPct val="90000"/>
            </a:lnSpc>
            <a:spcBef>
              <a:spcPct val="0"/>
            </a:spcBef>
            <a:spcAft>
              <a:spcPct val="35000"/>
            </a:spcAft>
          </a:pPr>
          <a:r>
            <a:rPr lang="fr-CH" sz="3600" kern="1200" dirty="0" smtClean="0"/>
            <a:t>Phase active</a:t>
          </a:r>
          <a:endParaRPr lang="fr-CH" sz="3600" kern="1200" dirty="0"/>
        </a:p>
      </dsp:txBody>
      <dsp:txXfrm>
        <a:off x="429119" y="908631"/>
        <a:ext cx="1587328" cy="2703913"/>
      </dsp:txXfrm>
    </dsp:sp>
    <dsp:sp modelId="{DF80143D-DC0D-4853-9851-7DB1E2D938F7}">
      <dsp:nvSpPr>
        <dsp:cNvPr id="0" name=""/>
        <dsp:cNvSpPr/>
      </dsp:nvSpPr>
      <dsp:spPr>
        <a:xfrm>
          <a:off x="2208205" y="908631"/>
          <a:ext cx="1935198" cy="2846811"/>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3444" rIns="160020" bIns="0" numCol="1" spcCol="1270" anchor="t" anchorCtr="0">
          <a:noAutofit/>
        </a:bodyPr>
        <a:lstStyle/>
        <a:p>
          <a:pPr lvl="0" algn="r" defTabSz="1600200">
            <a:lnSpc>
              <a:spcPct val="90000"/>
            </a:lnSpc>
            <a:spcBef>
              <a:spcPct val="0"/>
            </a:spcBef>
            <a:spcAft>
              <a:spcPct val="35000"/>
            </a:spcAft>
          </a:pPr>
          <a:r>
            <a:rPr lang="fr-CH" sz="3600" kern="1200" dirty="0" smtClean="0"/>
            <a:t>Phase symptomatique</a:t>
          </a:r>
          <a:endParaRPr lang="fr-CH" sz="3600" kern="1200" dirty="0"/>
        </a:p>
      </dsp:txBody>
      <dsp:txXfrm rot="16200000">
        <a:off x="1234532" y="1882304"/>
        <a:ext cx="2334385" cy="387039"/>
      </dsp:txXfrm>
    </dsp:sp>
    <dsp:sp modelId="{78CECD54-B050-4410-9295-54FB62190636}">
      <dsp:nvSpPr>
        <dsp:cNvPr id="0" name=""/>
        <dsp:cNvSpPr/>
      </dsp:nvSpPr>
      <dsp:spPr>
        <a:xfrm rot="5400000">
          <a:off x="2031024" y="2940236"/>
          <a:ext cx="375669" cy="319596"/>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FC2EB7E-B894-4272-A122-6B7CAC53903E}">
      <dsp:nvSpPr>
        <dsp:cNvPr id="0" name=""/>
        <dsp:cNvSpPr/>
      </dsp:nvSpPr>
      <dsp:spPr>
        <a:xfrm>
          <a:off x="4217976" y="908631"/>
          <a:ext cx="2130642" cy="2703938"/>
        </a:xfrm>
        <a:prstGeom prst="roundRect">
          <a:avLst>
            <a:gd name="adj" fmla="val 5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82296" rIns="106680" bIns="0" numCol="1" spcCol="1270" anchor="t" anchorCtr="0">
          <a:noAutofit/>
        </a:bodyPr>
        <a:lstStyle/>
        <a:p>
          <a:pPr lvl="0" algn="r" defTabSz="1066800">
            <a:lnSpc>
              <a:spcPct val="90000"/>
            </a:lnSpc>
            <a:spcBef>
              <a:spcPct val="0"/>
            </a:spcBef>
            <a:spcAft>
              <a:spcPct val="35000"/>
            </a:spcAft>
          </a:pPr>
          <a:endParaRPr lang="fr-CH" sz="2400" kern="1200" dirty="0"/>
        </a:p>
      </dsp:txBody>
      <dsp:txXfrm rot="16200000">
        <a:off x="3322426" y="1804182"/>
        <a:ext cx="2217229" cy="426128"/>
      </dsp:txXfrm>
    </dsp:sp>
    <dsp:sp modelId="{7F06CC26-E2D7-451A-8032-B79857E9F696}">
      <dsp:nvSpPr>
        <dsp:cNvPr id="0" name=""/>
        <dsp:cNvSpPr/>
      </dsp:nvSpPr>
      <dsp:spPr>
        <a:xfrm rot="5400000">
          <a:off x="4040795" y="2940236"/>
          <a:ext cx="375669" cy="319596"/>
        </a:xfrm>
        <a:prstGeom prst="flowChartExtra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D227751-45FC-4B4F-988B-D3F7CC7E417D}">
      <dsp:nvSpPr>
        <dsp:cNvPr id="0" name=""/>
        <dsp:cNvSpPr/>
      </dsp:nvSpPr>
      <dsp:spPr>
        <a:xfrm>
          <a:off x="4644105" y="908631"/>
          <a:ext cx="1587328" cy="2703938"/>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6012" rIns="0" bIns="0" numCol="1" spcCol="1270" anchor="t" anchorCtr="0">
          <a:noAutofit/>
        </a:bodyPr>
        <a:lstStyle/>
        <a:p>
          <a:pPr lvl="0" algn="l" defTabSz="1244600">
            <a:lnSpc>
              <a:spcPct val="90000"/>
            </a:lnSpc>
            <a:spcBef>
              <a:spcPct val="0"/>
            </a:spcBef>
            <a:spcAft>
              <a:spcPct val="35000"/>
            </a:spcAft>
          </a:pPr>
          <a:r>
            <a:rPr lang="fr-CH" sz="2800" kern="1200" dirty="0" smtClean="0"/>
            <a:t>Phase terminale</a:t>
          </a:r>
          <a:endParaRPr lang="fr-CH" sz="2800" kern="1200" dirty="0"/>
        </a:p>
      </dsp:txBody>
      <dsp:txXfrm>
        <a:off x="4644105" y="908631"/>
        <a:ext cx="1587328" cy="270393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7BD1798E-7F1F-4BD0-932E-6CEAB62245D9}" type="datetimeFigureOut">
              <a:rPr lang="fr-CH"/>
              <a:pPr>
                <a:defRPr/>
              </a:pPr>
              <a:t>29/08/15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F9702710-3488-4659-8FF5-A4CF6E78FF52}"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40AB44F3-EAB8-4C72-98E9-94EA6A9F2C00}" type="datetimeFigureOut">
              <a:rPr lang="fr-FR"/>
              <a:pPr>
                <a:defRPr/>
              </a:pPr>
              <a:t>29/08/15</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fr-CH" noProof="0" smtClean="0"/>
              <a:t>Cliquez pour modifier les styles du texte du masque</a:t>
            </a:r>
          </a:p>
          <a:p>
            <a:pPr lvl="1"/>
            <a:r>
              <a:rPr lang="fr-CH" noProof="0" smtClean="0"/>
              <a:t>Deuxième niveau</a:t>
            </a:r>
          </a:p>
          <a:p>
            <a:pPr lvl="2"/>
            <a:r>
              <a:rPr lang="fr-CH" noProof="0" smtClean="0"/>
              <a:t>Troisième niveau</a:t>
            </a:r>
          </a:p>
          <a:p>
            <a:pPr lvl="3"/>
            <a:r>
              <a:rPr lang="fr-CH" noProof="0" smtClean="0"/>
              <a:t>Quatrième niveau</a:t>
            </a:r>
          </a:p>
          <a:p>
            <a:pPr lvl="4"/>
            <a:r>
              <a:rPr lang="fr-CH" noProof="0" smtClean="0"/>
              <a:t>Cinquième niveau</a:t>
            </a:r>
            <a:endParaRPr lang="fr-FR" noProof="0" smtClean="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3C60F6C6-9E41-4BD5-B906-D08CAE1B58B3}" type="slidenum">
              <a:rPr lang="fr-FR"/>
              <a:pPr>
                <a:defRPr/>
              </a:pPr>
              <a:t>‹#›</a:t>
            </a:fld>
            <a:endParaRPr lang="fr-FR"/>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p:txBody>
          <a:bodyPr/>
          <a:lstStyle/>
          <a:p>
            <a:pPr>
              <a:defRPr/>
            </a:pPr>
            <a:fld id="{6B3E17F0-FCC6-4185-849D-1784FD6CBBBB}" type="slidenum">
              <a:rPr lang="fr-FR"/>
              <a:pPr>
                <a:defRPr/>
              </a:pPr>
              <a:t>14</a:t>
            </a:fld>
            <a:endParaRPr lang="fr-FR"/>
          </a:p>
        </p:txBody>
      </p:sp>
      <p:sp>
        <p:nvSpPr>
          <p:cNvPr id="3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fr-CH"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309E16-9051-4B11-AC84-6D4766C81263}" type="slidenum">
              <a:rPr lang="fr-FR"/>
              <a:pPr/>
              <a:t>55</a:t>
            </a:fld>
            <a:endParaRPr lang="fr-FR"/>
          </a:p>
        </p:txBody>
      </p:sp>
      <p:sp>
        <p:nvSpPr>
          <p:cNvPr id="928770" name="Rectangle 2"/>
          <p:cNvSpPr>
            <a:spLocks noGrp="1" noRot="1" noChangeAspect="1" noChangeArrowheads="1" noTextEdit="1"/>
          </p:cNvSpPr>
          <p:nvPr>
            <p:ph type="sldImg"/>
          </p:nvPr>
        </p:nvSpPr>
        <p:spPr>
          <a:xfrm>
            <a:off x="1119188" y="676275"/>
            <a:ext cx="4619625" cy="3463925"/>
          </a:xfrm>
          <a:ln/>
        </p:spPr>
      </p:sp>
      <p:sp>
        <p:nvSpPr>
          <p:cNvPr id="928771" name="Rectangle 3"/>
          <p:cNvSpPr>
            <a:spLocks noGrp="1" noChangeArrowheads="1"/>
          </p:cNvSpPr>
          <p:nvPr>
            <p:ph type="body" idx="1"/>
          </p:nvPr>
        </p:nvSpPr>
        <p:spPr>
          <a:xfrm>
            <a:off x="920126" y="4359959"/>
            <a:ext cx="5016217" cy="4114587"/>
          </a:xfrm>
        </p:spPr>
        <p:txBody>
          <a:bodyPr/>
          <a:lstStyle/>
          <a:p>
            <a:endParaRPr lang="fr-CH"/>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5CE298-ADC5-4EE1-B3A5-617C58A23D76}" type="slidenum">
              <a:rPr lang="fr-FR"/>
              <a:pPr/>
              <a:t>62</a:t>
            </a:fld>
            <a:endParaRPr lang="fr-FR"/>
          </a:p>
        </p:txBody>
      </p:sp>
      <p:sp>
        <p:nvSpPr>
          <p:cNvPr id="488450" name="Rectangle 2"/>
          <p:cNvSpPr>
            <a:spLocks noGrp="1" noRot="1" noChangeAspect="1" noChangeArrowheads="1" noTextEdit="1"/>
          </p:cNvSpPr>
          <p:nvPr>
            <p:ph type="sldImg"/>
          </p:nvPr>
        </p:nvSpPr>
        <p:spPr>
          <a:xfrm>
            <a:off x="1146175" y="688975"/>
            <a:ext cx="4567238" cy="3425825"/>
          </a:xfrm>
          <a:ln/>
        </p:spPr>
      </p:sp>
      <p:sp>
        <p:nvSpPr>
          <p:cNvPr id="488451" name="Rectangle 3"/>
          <p:cNvSpPr>
            <a:spLocks noGrp="1" noChangeArrowheads="1"/>
          </p:cNvSpPr>
          <p:nvPr>
            <p:ph type="body" idx="1"/>
          </p:nvPr>
        </p:nvSpPr>
        <p:spPr>
          <a:xfrm>
            <a:off x="915054" y="4344656"/>
            <a:ext cx="5027893" cy="4112881"/>
          </a:xfrm>
        </p:spPr>
        <p:txBody>
          <a:bodyPr/>
          <a:lstStyle/>
          <a:p>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EBB7B6-8685-4232-B2E9-DFDF52774C61}" type="slidenum">
              <a:rPr lang="en-US"/>
              <a:pPr/>
              <a:t>101</a:t>
            </a:fld>
            <a:endParaRPr lang="en-US"/>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r>
              <a:rPr lang="en-US"/>
              <a:t>5-FU avec 15% de mucite stade 3 ou 4</a:t>
            </a:r>
          </a:p>
          <a:p>
            <a:r>
              <a:rPr lang="en-US"/>
              <a:t>Anthracycline: 1-10%</a:t>
            </a:r>
          </a:p>
          <a:p>
            <a:r>
              <a:rPr lang="en-US"/>
              <a:t>Donc, les traitements des cancers de sein, des non-Hodgkin lymphome, de cancer digestifs et ORL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76BD92-A940-44EF-882C-3FD60F5333E2}" type="slidenum">
              <a:rPr lang="en-US"/>
              <a:pPr/>
              <a:t>102</a:t>
            </a:fld>
            <a:endParaRPr lang="en-US"/>
          </a:p>
        </p:txBody>
      </p:sp>
      <p:sp>
        <p:nvSpPr>
          <p:cNvPr id="149506" name="Rectangle 2"/>
          <p:cNvSpPr>
            <a:spLocks noGrp="1" noRot="1" noChangeAspect="1" noChangeArrowheads="1" noTextEdit="1"/>
          </p:cNvSpPr>
          <p:nvPr>
            <p:ph type="sldImg"/>
          </p:nvPr>
        </p:nvSpPr>
        <p:spPr>
          <a:ln/>
        </p:spPr>
      </p:sp>
      <p:sp>
        <p:nvSpPr>
          <p:cNvPr id="149507" name="Rectangle 3"/>
          <p:cNvSpPr>
            <a:spLocks noGrp="1" noChangeArrowheads="1"/>
          </p:cNvSpPr>
          <p:nvPr>
            <p:ph type="body" idx="1"/>
          </p:nvPr>
        </p:nvSpPr>
        <p:spPr/>
        <p:txBody>
          <a:bodyPr/>
          <a:lstStyle/>
          <a:p>
            <a:r>
              <a:rPr lang="de-CH"/>
              <a:t>Initialement lésions microvasculaires (et non épitheliales) (par apoptose des c endothéliales): Initiation (J 0-2)</a:t>
            </a:r>
          </a:p>
          <a:p>
            <a:r>
              <a:rPr lang="de-CH"/>
              <a:t>Augmentation des Cytokines pro-Inflammatoire (TNF-a, IL-1, IL-6): Upregulation (Phase II) (J 2-10)</a:t>
            </a:r>
          </a:p>
          <a:p>
            <a:r>
              <a:rPr lang="de-CH"/>
              <a:t>Phase III (Signalisation et amplification) (J 2-10)</a:t>
            </a:r>
          </a:p>
          <a:p>
            <a:r>
              <a:rPr lang="de-CH"/>
              <a:t>Phase IV (Ulceration et inflammation) (J 10-15)</a:t>
            </a:r>
          </a:p>
          <a:p>
            <a:r>
              <a:rPr lang="de-CH"/>
              <a:t>Phase V: Guérison (J14-21). </a:t>
            </a:r>
          </a:p>
          <a:p>
            <a:endParaRPr lang="de-CH"/>
          </a:p>
          <a:p>
            <a:r>
              <a:rPr lang="de-CH"/>
              <a:t>Début des symptômes environ à 2-3 semaines après début de la chimiothérapie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CH"/>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CH"/>
          </a:p>
        </p:txBody>
      </p:sp>
      <p:sp>
        <p:nvSpPr>
          <p:cNvPr id="4" name="Espace réservé de la date 3"/>
          <p:cNvSpPr>
            <a:spLocks noGrp="1"/>
          </p:cNvSpPr>
          <p:nvPr>
            <p:ph type="dt" sz="half" idx="10"/>
          </p:nvPr>
        </p:nvSpPr>
        <p:spPr/>
        <p:txBody>
          <a:bodyPr/>
          <a:lstStyle/>
          <a:p>
            <a:fld id="{28E69B38-8C3C-4A80-AC76-1FEFB54C54E6}" type="datetimeFigureOut">
              <a:rPr lang="fr-FR" smtClean="0"/>
              <a:pPr/>
              <a:t>29/08/15</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1E071961-14A5-45CF-8A92-C39646041FC8}" type="slidenum">
              <a:rPr lang="fr-CH" smtClean="0"/>
              <a:pPr/>
              <a:t>‹#›</a:t>
            </a:fld>
            <a:endParaRPr lang="fr-CH"/>
          </a:p>
        </p:txBody>
      </p:sp>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CH"/>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e la date 3"/>
          <p:cNvSpPr>
            <a:spLocks noGrp="1"/>
          </p:cNvSpPr>
          <p:nvPr>
            <p:ph type="dt" sz="half" idx="10"/>
          </p:nvPr>
        </p:nvSpPr>
        <p:spPr/>
        <p:txBody>
          <a:bodyPr/>
          <a:lstStyle/>
          <a:p>
            <a:fld id="{28E69B38-8C3C-4A80-AC76-1FEFB54C54E6}" type="datetimeFigureOut">
              <a:rPr lang="fr-FR" smtClean="0"/>
              <a:pPr/>
              <a:t>29/08/15</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1E071961-14A5-45CF-8A92-C39646041FC8}" type="slidenum">
              <a:rPr lang="fr-CH" smtClean="0"/>
              <a:pPr/>
              <a:t>‹#›</a:t>
            </a:fld>
            <a:endParaRPr lang="fr-CH"/>
          </a:p>
        </p:txBody>
      </p:sp>
    </p:spTree>
  </p:cSld>
  <p:clrMapOvr>
    <a:masterClrMapping/>
  </p:clrMapOvr>
  <p:hf hdr="0" ftr="0"/>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CH"/>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e la date 3"/>
          <p:cNvSpPr>
            <a:spLocks noGrp="1"/>
          </p:cNvSpPr>
          <p:nvPr>
            <p:ph type="dt" sz="half" idx="10"/>
          </p:nvPr>
        </p:nvSpPr>
        <p:spPr/>
        <p:txBody>
          <a:bodyPr/>
          <a:lstStyle/>
          <a:p>
            <a:fld id="{28E69B38-8C3C-4A80-AC76-1FEFB54C54E6}" type="datetimeFigureOut">
              <a:rPr lang="fr-FR" smtClean="0"/>
              <a:pPr/>
              <a:t>29/08/15</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1E071961-14A5-45CF-8A92-C39646041FC8}" type="slidenum">
              <a:rPr lang="fr-CH" smtClean="0"/>
              <a:pPr/>
              <a:t>‹#›</a:t>
            </a:fld>
            <a:endParaRPr lang="fr-CH"/>
          </a:p>
        </p:txBody>
      </p:sp>
    </p:spTree>
  </p:cSld>
  <p:clrMapOvr>
    <a:masterClrMapping/>
  </p:clrMapOvr>
  <p:hf hdr="0" ftr="0"/>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Page B - Titre et contenu">
    <p:spTree>
      <p:nvGrpSpPr>
        <p:cNvPr id="1" name=""/>
        <p:cNvGrpSpPr/>
        <p:nvPr/>
      </p:nvGrpSpPr>
      <p:grpSpPr>
        <a:xfrm>
          <a:off x="0" y="0"/>
          <a:ext cx="0" cy="0"/>
          <a:chOff x="0" y="0"/>
          <a:chExt cx="0" cy="0"/>
        </a:xfrm>
      </p:grpSpPr>
      <p:sp>
        <p:nvSpPr>
          <p:cNvPr id="7" name="Espace réservé du titre 1"/>
          <p:cNvSpPr>
            <a:spLocks noGrp="1"/>
          </p:cNvSpPr>
          <p:nvPr>
            <p:ph type="title"/>
          </p:nvPr>
        </p:nvSpPr>
        <p:spPr>
          <a:xfrm>
            <a:off x="1457946" y="630136"/>
            <a:ext cx="6728469" cy="1143000"/>
          </a:xfrm>
          <a:prstGeom prst="rect">
            <a:avLst/>
          </a:prstGeom>
        </p:spPr>
        <p:txBody>
          <a:bodyPr/>
          <a:lstStyle>
            <a:lvl1pPr>
              <a:defRPr>
                <a:solidFill>
                  <a:srgbClr val="89929B"/>
                </a:solidFill>
              </a:defRPr>
            </a:lvl1pPr>
          </a:lstStyle>
          <a:p>
            <a:r>
              <a:rPr lang="fr-FR" smtClean="0"/>
              <a:t>Cliquez pour modifier le style du titre</a:t>
            </a:r>
            <a:endParaRPr lang="fr-FR" dirty="0"/>
          </a:p>
        </p:txBody>
      </p:sp>
      <p:sp>
        <p:nvSpPr>
          <p:cNvPr id="9" name="Text Placeholder 2"/>
          <p:cNvSpPr>
            <a:spLocks noGrp="1"/>
          </p:cNvSpPr>
          <p:nvPr>
            <p:ph idx="10"/>
          </p:nvPr>
        </p:nvSpPr>
        <p:spPr>
          <a:xfrm>
            <a:off x="4860032" y="2420888"/>
            <a:ext cx="3326383" cy="4392488"/>
          </a:xfrm>
          <a:prstGeom prst="rect">
            <a:avLst/>
          </a:prstGeom>
        </p:spPr>
        <p:txBody>
          <a:bodyPr lIns="108000" tIns="108000" bIns="36000" rtlCol="0">
            <a:normAutofit/>
          </a:bodyPr>
          <a:lstStyle>
            <a:lvl1pPr marL="215900" indent="-215900" algn="l">
              <a:spcBef>
                <a:spcPts val="0"/>
              </a:spcBef>
              <a:spcAft>
                <a:spcPts val="600"/>
              </a:spcAft>
              <a:buClr>
                <a:schemeClr val="accent1"/>
              </a:buClr>
              <a:buFont typeface="Wingdings" charset="2"/>
              <a:buChar char="§"/>
              <a:tabLst/>
              <a:defRPr sz="1600" b="0" i="0" kern="0" spc="0" baseline="0">
                <a:solidFill>
                  <a:schemeClr val="tx1"/>
                </a:solidFill>
                <a:latin typeface="Univers Medium"/>
              </a:defRPr>
            </a:lvl1pPr>
            <a:lvl2pPr marL="432000" indent="-215900" algn="l">
              <a:spcBef>
                <a:spcPts val="0"/>
              </a:spcBef>
              <a:spcAft>
                <a:spcPts val="600"/>
              </a:spcAft>
              <a:buClr>
                <a:schemeClr val="accent1"/>
              </a:buClr>
              <a:buFont typeface="Wingdings" charset="2"/>
              <a:buChar char="§"/>
              <a:tabLst/>
              <a:defRPr sz="1600" b="0" i="0" kern="0" spc="0" baseline="0">
                <a:solidFill>
                  <a:schemeClr val="tx1"/>
                </a:solidFill>
                <a:latin typeface="Univers Medium"/>
              </a:defRPr>
            </a:lvl2pPr>
            <a:lvl3pPr marL="648000" indent="-215900" algn="l">
              <a:spcBef>
                <a:spcPts val="0"/>
              </a:spcBef>
              <a:spcAft>
                <a:spcPts val="600"/>
              </a:spcAft>
              <a:buClr>
                <a:schemeClr val="accent1"/>
              </a:buClr>
              <a:buFont typeface="Wingdings" charset="2"/>
              <a:buChar char="§"/>
              <a:tabLst/>
              <a:defRPr sz="1600" b="0" i="0" kern="0" spc="0" baseline="0">
                <a:solidFill>
                  <a:schemeClr val="tx1"/>
                </a:solidFill>
                <a:latin typeface="Univers Medium"/>
              </a:defRPr>
            </a:lvl3pPr>
            <a:lvl4pPr marL="864000" indent="-215900" algn="l">
              <a:spcBef>
                <a:spcPts val="0"/>
              </a:spcBef>
              <a:spcAft>
                <a:spcPts val="600"/>
              </a:spcAft>
              <a:buClr>
                <a:schemeClr val="accent1"/>
              </a:buClr>
              <a:buFont typeface="Wingdings" charset="2"/>
              <a:buChar char="§"/>
              <a:tabLst/>
              <a:defRPr sz="1600" b="0" i="0" kern="0" spc="0" baseline="0">
                <a:solidFill>
                  <a:schemeClr val="tx1"/>
                </a:solidFill>
                <a:latin typeface="Univers Medium"/>
              </a:defRPr>
            </a:lvl4pPr>
            <a:lvl5pPr marL="1080000" indent="-215900" algn="l">
              <a:spcBef>
                <a:spcPts val="0"/>
              </a:spcBef>
              <a:spcAft>
                <a:spcPts val="600"/>
              </a:spcAft>
              <a:buClr>
                <a:schemeClr val="accent1"/>
              </a:buClr>
              <a:buFont typeface="Wingdings" charset="2"/>
              <a:buChar char="§"/>
              <a:tabLst/>
              <a:defRPr sz="1600" b="0" i="0" kern="0" spc="0" baseline="0">
                <a:solidFill>
                  <a:schemeClr val="tx1"/>
                </a:solidFill>
                <a:latin typeface="Univers Medium"/>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3" name="Content Placeholder 2"/>
          <p:cNvSpPr>
            <a:spLocks noGrp="1"/>
          </p:cNvSpPr>
          <p:nvPr>
            <p:ph idx="1"/>
          </p:nvPr>
        </p:nvSpPr>
        <p:spPr>
          <a:xfrm>
            <a:off x="1403648" y="2420888"/>
            <a:ext cx="3240360" cy="3816424"/>
          </a:xfrm>
        </p:spPr>
        <p:txBody>
          <a:bodyPr/>
          <a:lstStyle/>
          <a:p>
            <a:pPr lvl="0"/>
            <a:r>
              <a:rPr lang="fr-FR" smtClean="0"/>
              <a:t>Cliquez pour modifier les styles du texte du masque</a:t>
            </a:r>
          </a:p>
        </p:txBody>
      </p:sp>
    </p:spTree>
  </p:cSld>
  <p:clrMapOvr>
    <a:masterClrMapping/>
  </p:clrMapOvr>
  <p:transition spd="slow" advClick="0" advTm="16000">
    <p:wipe/>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Page A - Titre et contenu">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1468249" y="2081399"/>
            <a:ext cx="6674599" cy="4155912"/>
          </a:xfrm>
        </p:spPr>
        <p:txBody>
          <a:bodyPr/>
          <a:lstStyle>
            <a:lvl1pPr marL="216000" indent="-216000">
              <a:buClr>
                <a:schemeClr val="accent2"/>
              </a:buClr>
              <a:defRPr sz="1800" b="0" i="0" baseline="0">
                <a:solidFill>
                  <a:schemeClr val="tx1"/>
                </a:solidFill>
                <a:latin typeface="Univers Medium"/>
                <a:cs typeface="Univers Medium"/>
              </a:defRPr>
            </a:lvl1pPr>
            <a:lvl2pPr marL="432000" indent="-216000">
              <a:buClr>
                <a:schemeClr val="accent2"/>
              </a:buClr>
              <a:defRPr sz="1800" b="0" i="0">
                <a:solidFill>
                  <a:schemeClr val="tx1"/>
                </a:solidFill>
                <a:latin typeface="Univers Medium"/>
                <a:cs typeface="Univers Medium"/>
              </a:defRPr>
            </a:lvl2pPr>
            <a:lvl3pPr marL="648000" indent="-216000">
              <a:buClr>
                <a:schemeClr val="accent2"/>
              </a:buClr>
              <a:defRPr sz="1800" b="0" i="0">
                <a:solidFill>
                  <a:schemeClr val="tx1"/>
                </a:solidFill>
                <a:latin typeface="Univers Medium"/>
                <a:cs typeface="Univers Medium"/>
              </a:defRPr>
            </a:lvl3pPr>
            <a:lvl4pPr marL="864000" indent="-216000">
              <a:buClr>
                <a:schemeClr val="accent2"/>
              </a:buClr>
              <a:defRPr sz="1800" b="0" i="0">
                <a:solidFill>
                  <a:schemeClr val="tx1"/>
                </a:solidFill>
                <a:latin typeface="Univers Medium"/>
                <a:cs typeface="Univers Medium"/>
              </a:defRPr>
            </a:lvl4pPr>
            <a:lvl5pPr marL="1080000" indent="-216000">
              <a:buClr>
                <a:schemeClr val="accent2"/>
              </a:buClr>
              <a:defRPr sz="1800" b="0" i="0">
                <a:solidFill>
                  <a:schemeClr val="tx1"/>
                </a:solidFill>
                <a:latin typeface="Univers Medium"/>
                <a:cs typeface="Univers Medium"/>
              </a:defRPr>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2" name="Espace réservé du titre 1"/>
          <p:cNvSpPr>
            <a:spLocks noGrp="1"/>
          </p:cNvSpPr>
          <p:nvPr>
            <p:ph type="title"/>
          </p:nvPr>
        </p:nvSpPr>
        <p:spPr>
          <a:xfrm>
            <a:off x="1466412" y="630136"/>
            <a:ext cx="6676436" cy="1143000"/>
          </a:xfrm>
          <a:prstGeom prst="rect">
            <a:avLst/>
          </a:prstGeom>
        </p:spPr>
        <p:txBody>
          <a:bodyPr/>
          <a:lstStyle>
            <a:lvl1pPr>
              <a:defRPr>
                <a:solidFill>
                  <a:schemeClr val="tx1">
                    <a:lumMod val="60000"/>
                    <a:lumOff val="40000"/>
                  </a:schemeClr>
                </a:solidFill>
              </a:defRPr>
            </a:lvl1pPr>
          </a:lstStyle>
          <a:p>
            <a:r>
              <a:rPr lang="fr-FR" smtClean="0"/>
              <a:t>Cliquez pour modifier le style du titre</a:t>
            </a:r>
            <a:endParaRPr lang="fr-FR" dirty="0"/>
          </a:p>
        </p:txBody>
      </p:sp>
    </p:spTree>
  </p:cSld>
  <p:clrMapOvr>
    <a:masterClrMapping/>
  </p:clrMapOvr>
  <p:transition spd="slow" advClick="0" advTm="16000">
    <p:wipe/>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Page A - Titre et contenu">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1468249" y="2081399"/>
            <a:ext cx="6674599" cy="4155912"/>
          </a:xfrm>
        </p:spPr>
        <p:txBody>
          <a:bodyPr/>
          <a:lstStyle>
            <a:lvl1pPr marL="216000" indent="-216000">
              <a:buClr>
                <a:schemeClr val="accent2"/>
              </a:buClr>
              <a:defRPr sz="1800" b="0" i="0" baseline="0">
                <a:solidFill>
                  <a:schemeClr val="tx1"/>
                </a:solidFill>
                <a:latin typeface="Univers Medium"/>
                <a:cs typeface="Univers Medium"/>
              </a:defRPr>
            </a:lvl1pPr>
            <a:lvl2pPr marL="432000" indent="-216000">
              <a:buClr>
                <a:schemeClr val="accent2"/>
              </a:buClr>
              <a:defRPr sz="1800" b="0" i="0">
                <a:solidFill>
                  <a:schemeClr val="tx1"/>
                </a:solidFill>
                <a:latin typeface="Univers Medium"/>
                <a:cs typeface="Univers Medium"/>
              </a:defRPr>
            </a:lvl2pPr>
            <a:lvl3pPr marL="648000" indent="-216000">
              <a:buClr>
                <a:schemeClr val="accent2"/>
              </a:buClr>
              <a:defRPr sz="1800" b="0" i="0">
                <a:solidFill>
                  <a:schemeClr val="tx1"/>
                </a:solidFill>
                <a:latin typeface="Univers Medium"/>
                <a:cs typeface="Univers Medium"/>
              </a:defRPr>
            </a:lvl3pPr>
            <a:lvl4pPr marL="864000" indent="-216000">
              <a:buClr>
                <a:schemeClr val="accent2"/>
              </a:buClr>
              <a:defRPr sz="1800" b="0" i="0">
                <a:solidFill>
                  <a:schemeClr val="tx1"/>
                </a:solidFill>
                <a:latin typeface="Univers Medium"/>
                <a:cs typeface="Univers Medium"/>
              </a:defRPr>
            </a:lvl4pPr>
            <a:lvl5pPr marL="1080000" indent="-216000">
              <a:buClr>
                <a:schemeClr val="accent2"/>
              </a:buClr>
              <a:defRPr sz="1800" b="0" i="0">
                <a:solidFill>
                  <a:schemeClr val="tx1"/>
                </a:solidFill>
                <a:latin typeface="Univers Medium"/>
                <a:cs typeface="Univers Medium"/>
              </a:defRPr>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2" name="Espace réservé du titre 1"/>
          <p:cNvSpPr>
            <a:spLocks noGrp="1"/>
          </p:cNvSpPr>
          <p:nvPr>
            <p:ph type="title"/>
          </p:nvPr>
        </p:nvSpPr>
        <p:spPr>
          <a:xfrm>
            <a:off x="1466412" y="630136"/>
            <a:ext cx="6676436" cy="1143000"/>
          </a:xfrm>
          <a:prstGeom prst="rect">
            <a:avLst/>
          </a:prstGeom>
        </p:spPr>
        <p:txBody>
          <a:bodyPr/>
          <a:lstStyle>
            <a:lvl1pPr>
              <a:defRPr>
                <a:solidFill>
                  <a:schemeClr val="tx1">
                    <a:lumMod val="60000"/>
                    <a:lumOff val="40000"/>
                  </a:schemeClr>
                </a:solidFill>
              </a:defRPr>
            </a:lvl1pPr>
          </a:lstStyle>
          <a:p>
            <a:r>
              <a:rPr lang="fr-FR" smtClean="0"/>
              <a:t>Cliquez pour modifier le style du titre</a:t>
            </a:r>
            <a:endParaRPr lang="fr-FR" dirty="0"/>
          </a:p>
        </p:txBody>
      </p:sp>
    </p:spTree>
  </p:cSld>
  <p:clrMapOvr>
    <a:masterClrMapping/>
  </p:clrMapOvr>
  <p:transition spd="slow" advClick="0" advTm="16000">
    <p:wipe/>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ClipArt">
  <p:cSld name="Titre. Texte et image de la bibliothèque">
    <p:spTree>
      <p:nvGrpSpPr>
        <p:cNvPr id="1" name=""/>
        <p:cNvGrpSpPr/>
        <p:nvPr/>
      </p:nvGrpSpPr>
      <p:grpSpPr>
        <a:xfrm>
          <a:off x="0" y="0"/>
          <a:ext cx="0" cy="0"/>
          <a:chOff x="0" y="0"/>
          <a:chExt cx="0" cy="0"/>
        </a:xfrm>
      </p:grpSpPr>
      <p:sp>
        <p:nvSpPr>
          <p:cNvPr id="2" name="Titre 1"/>
          <p:cNvSpPr>
            <a:spLocks noGrp="1"/>
          </p:cNvSpPr>
          <p:nvPr>
            <p:ph type="title"/>
          </p:nvPr>
        </p:nvSpPr>
        <p:spPr>
          <a:xfrm>
            <a:off x="574675" y="304800"/>
            <a:ext cx="8001000" cy="1216025"/>
          </a:xfrm>
        </p:spPr>
        <p:txBody>
          <a:bodyPr/>
          <a:lstStyle/>
          <a:p>
            <a:r>
              <a:rPr lang="fr-FR" smtClean="0"/>
              <a:t>Cliquez pour modifier le style du titre</a:t>
            </a:r>
            <a:endParaRPr lang="fr-CH"/>
          </a:p>
        </p:txBody>
      </p:sp>
      <p:sp>
        <p:nvSpPr>
          <p:cNvPr id="3" name="Espace réservé du texte 2"/>
          <p:cNvSpPr>
            <a:spLocks noGrp="1"/>
          </p:cNvSpPr>
          <p:nvPr>
            <p:ph type="body" sz="half" idx="1"/>
          </p:nvPr>
        </p:nvSpPr>
        <p:spPr>
          <a:xfrm>
            <a:off x="566738" y="1752600"/>
            <a:ext cx="3924300" cy="42672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e l'image de la bibliothèque 3"/>
          <p:cNvSpPr>
            <a:spLocks noGrp="1"/>
          </p:cNvSpPr>
          <p:nvPr>
            <p:ph type="clipArt" sz="half" idx="2"/>
          </p:nvPr>
        </p:nvSpPr>
        <p:spPr>
          <a:xfrm>
            <a:off x="4643438" y="1752600"/>
            <a:ext cx="3924300" cy="4267200"/>
          </a:xfrm>
        </p:spPr>
        <p:txBody>
          <a:bodyPr/>
          <a:lstStyle/>
          <a:p>
            <a:endParaRPr lang="fr-CH"/>
          </a:p>
        </p:txBody>
      </p:sp>
      <p:sp>
        <p:nvSpPr>
          <p:cNvPr id="5" name="Espace réservé de la date 4"/>
          <p:cNvSpPr>
            <a:spLocks noGrp="1"/>
          </p:cNvSpPr>
          <p:nvPr>
            <p:ph type="dt" sz="half" idx="10"/>
          </p:nvPr>
        </p:nvSpPr>
        <p:spPr>
          <a:xfrm>
            <a:off x="609600" y="6245225"/>
            <a:ext cx="1981200" cy="476250"/>
          </a:xfrm>
          <a:prstGeom prst="rect">
            <a:avLst/>
          </a:prstGeom>
        </p:spPr>
        <p:txBody>
          <a:bodyPr/>
          <a:lstStyle>
            <a:lvl1pPr>
              <a:defRPr/>
            </a:lvl1pPr>
          </a:lstStyle>
          <a:p>
            <a:endParaRPr lang="fr-FR"/>
          </a:p>
        </p:txBody>
      </p:sp>
      <p:sp>
        <p:nvSpPr>
          <p:cNvPr id="6" name="Espace réservé du pied de page 5"/>
          <p:cNvSpPr>
            <a:spLocks noGrp="1"/>
          </p:cNvSpPr>
          <p:nvPr>
            <p:ph type="ftr" sz="quarter" idx="11"/>
          </p:nvPr>
        </p:nvSpPr>
        <p:spPr>
          <a:xfrm>
            <a:off x="3124200" y="6245225"/>
            <a:ext cx="2895600" cy="476250"/>
          </a:xfrm>
          <a:prstGeom prst="rect">
            <a:avLst/>
          </a:prstGeom>
        </p:spPr>
        <p:txBody>
          <a:bodyPr/>
          <a:lstStyle>
            <a:lvl1pPr>
              <a:defRPr/>
            </a:lvl1pPr>
          </a:lstStyle>
          <a:p>
            <a:endParaRPr lang="fr-FR"/>
          </a:p>
        </p:txBody>
      </p:sp>
      <p:sp>
        <p:nvSpPr>
          <p:cNvPr id="7" name="Espace réservé du numéro de diapositive 6"/>
          <p:cNvSpPr>
            <a:spLocks noGrp="1"/>
          </p:cNvSpPr>
          <p:nvPr>
            <p:ph type="sldNum" sz="quarter" idx="12"/>
          </p:nvPr>
        </p:nvSpPr>
        <p:spPr>
          <a:xfrm>
            <a:off x="6553200" y="6245225"/>
            <a:ext cx="1981200" cy="476250"/>
          </a:xfrm>
          <a:prstGeom prst="rect">
            <a:avLst/>
          </a:prstGeom>
        </p:spPr>
        <p:txBody>
          <a:bodyPr/>
          <a:lstStyle>
            <a:lvl1pPr>
              <a:defRPr/>
            </a:lvl1pPr>
          </a:lstStyle>
          <a:p>
            <a:fld id="{F74245DF-9263-4530-938B-6C06BBD525C4}" type="slidenum">
              <a:rPr lang="fr-FR"/>
              <a:pPr/>
              <a:t>‹#›</a:t>
            </a:fld>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reserve="1" userDrawn="1">
  <p:cSld name="1_Titre">
    <p:spTree>
      <p:nvGrpSpPr>
        <p:cNvPr id="1" name=""/>
        <p:cNvGrpSpPr/>
        <p:nvPr/>
      </p:nvGrpSpPr>
      <p:grpSpPr>
        <a:xfrm>
          <a:off x="0" y="0"/>
          <a:ext cx="0" cy="0"/>
          <a:chOff x="0" y="0"/>
          <a:chExt cx="0" cy="0"/>
        </a:xfrm>
      </p:grpSpPr>
      <p:sp>
        <p:nvSpPr>
          <p:cNvPr id="3" name="Rectangle 2"/>
          <p:cNvSpPr>
            <a:spLocks noChangeArrowheads="1"/>
          </p:cNvSpPr>
          <p:nvPr userDrawn="1"/>
        </p:nvSpPr>
        <p:spPr bwMode="auto">
          <a:xfrm flipH="1">
            <a:off x="1347788" y="0"/>
            <a:ext cx="7796212" cy="5364163"/>
          </a:xfrm>
          <a:prstGeom prst="rect">
            <a:avLst/>
          </a:prstGeom>
          <a:solidFill>
            <a:srgbClr val="BFBFBF">
              <a:alpha val="47058"/>
            </a:srgbClr>
          </a:solidFill>
          <a:ln>
            <a:noFill/>
          </a:ln>
          <a:effectLst>
            <a:outerShdw blurRad="40000" dist="23000" dir="5400000" sx="0" sy="0" rotWithShape="0">
              <a:srgbClr val="808080">
                <a:alpha val="34999"/>
              </a:srgbClr>
            </a:outerShdw>
          </a:effectLst>
          <a:extLst>
            <a:ext uri="{91240B29-F687-4F45-9708-019B960494DF}">
              <a14:hiddenLine xmlns:a14="http://schemas.microsoft.com/office/drawing/2010/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w="9525">
                <a:solidFill>
                  <a:srgbClr val="000000"/>
                </a:solidFill>
                <a:miter lim="800000"/>
                <a:headEnd/>
                <a:tailEnd/>
              </a14:hiddenLine>
            </a:ext>
          </a:extLst>
        </p:spPr>
        <p:txBody>
          <a:bodyPr anchor="ctr"/>
          <a:lstStyle/>
          <a:p>
            <a:pPr algn="ctr" fontAlgn="auto">
              <a:spcBef>
                <a:spcPts val="0"/>
              </a:spcBef>
              <a:spcAft>
                <a:spcPts val="0"/>
              </a:spcAft>
              <a:defRPr/>
            </a:pPr>
            <a:endParaRPr lang="fr-FR" dirty="0">
              <a:solidFill>
                <a:schemeClr val="lt1"/>
              </a:solidFill>
              <a:latin typeface="+mn-lt"/>
              <a:ea typeface="+mn-ea"/>
            </a:endParaRPr>
          </a:p>
        </p:txBody>
      </p:sp>
      <p:sp>
        <p:nvSpPr>
          <p:cNvPr id="4" name="Rectangle 3"/>
          <p:cNvSpPr>
            <a:spLocks noChangeArrowheads="1"/>
          </p:cNvSpPr>
          <p:nvPr userDrawn="1"/>
        </p:nvSpPr>
        <p:spPr bwMode="auto">
          <a:xfrm>
            <a:off x="0" y="1528763"/>
            <a:ext cx="5410200" cy="5329237"/>
          </a:xfrm>
          <a:prstGeom prst="rect">
            <a:avLst/>
          </a:prstGeom>
          <a:solidFill>
            <a:srgbClr val="0C72C0">
              <a:alpha val="50195"/>
            </a:srgbClr>
          </a:solidFill>
          <a:ln>
            <a:noFill/>
          </a:ln>
          <a:effectLst>
            <a:outerShdw blurRad="40000" dist="23000" dir="5400000" sx="0" sy="0" rotWithShape="0">
              <a:srgbClr val="808080">
                <a:alpha val="34999"/>
              </a:srgbClr>
            </a:outerShdw>
          </a:effectLst>
          <a:extLst>
            <a:ext uri="{91240B29-F687-4F45-9708-019B960494DF}">
              <a14:hiddenLine xmlns:a14="http://schemas.microsoft.com/office/drawing/2010/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w="9525">
                <a:solidFill>
                  <a:srgbClr val="000000"/>
                </a:solidFill>
                <a:miter lim="800000"/>
                <a:headEnd/>
                <a:tailEnd/>
              </a14:hiddenLine>
            </a:ext>
          </a:extLst>
        </p:spPr>
        <p:txBody>
          <a:bodyPr anchor="ctr"/>
          <a:lstStyle/>
          <a:p>
            <a:pPr algn="ctr" fontAlgn="auto">
              <a:spcBef>
                <a:spcPts val="0"/>
              </a:spcBef>
              <a:spcAft>
                <a:spcPts val="0"/>
              </a:spcAft>
              <a:defRPr/>
            </a:pPr>
            <a:endParaRPr lang="fr-FR" dirty="0">
              <a:solidFill>
                <a:schemeClr val="lt1"/>
              </a:solidFill>
              <a:latin typeface="+mn-lt"/>
              <a:ea typeface="+mn-ea"/>
            </a:endParaRPr>
          </a:p>
        </p:txBody>
      </p:sp>
      <p:pic>
        <p:nvPicPr>
          <p:cNvPr id="5" name="Image 15" descr="Logo_HUG_2C.eps"/>
          <p:cNvPicPr>
            <a:picLocks noChangeAspect="1"/>
          </p:cNvPicPr>
          <p:nvPr userDrawn="1"/>
        </p:nvPicPr>
        <p:blipFill>
          <a:blip r:embed="rId2"/>
          <a:srcRect/>
          <a:stretch>
            <a:fillRect/>
          </a:stretch>
        </p:blipFill>
        <p:spPr bwMode="auto">
          <a:xfrm>
            <a:off x="6519863" y="6151563"/>
            <a:ext cx="1652587" cy="446087"/>
          </a:xfrm>
          <a:prstGeom prst="rect">
            <a:avLst/>
          </a:prstGeom>
          <a:noFill/>
          <a:ln w="9525">
            <a:noFill/>
            <a:miter lim="800000"/>
            <a:headEnd/>
            <a:tailEnd/>
          </a:ln>
        </p:spPr>
      </p:pic>
      <p:cxnSp>
        <p:nvCxnSpPr>
          <p:cNvPr id="6" name="Connecteur droit 17"/>
          <p:cNvCxnSpPr/>
          <p:nvPr userDrawn="1"/>
        </p:nvCxnSpPr>
        <p:spPr>
          <a:xfrm>
            <a:off x="5410200" y="5876925"/>
            <a:ext cx="0" cy="1404938"/>
          </a:xfrm>
          <a:prstGeom prst="line">
            <a:avLst/>
          </a:prstGeom>
          <a:ln w="12700" cmpd="sng">
            <a:solidFill>
              <a:srgbClr val="0C72C0"/>
            </a:solidFill>
          </a:ln>
          <a:effectLst/>
        </p:spPr>
        <p:style>
          <a:lnRef idx="2">
            <a:schemeClr val="accent1"/>
          </a:lnRef>
          <a:fillRef idx="0">
            <a:schemeClr val="accent1"/>
          </a:fillRef>
          <a:effectRef idx="1">
            <a:schemeClr val="accent1"/>
          </a:effectRef>
          <a:fontRef idx="minor">
            <a:schemeClr val="tx1"/>
          </a:fontRef>
        </p:style>
      </p:cxnSp>
      <p:grpSp>
        <p:nvGrpSpPr>
          <p:cNvPr id="7" name="Grouper 2"/>
          <p:cNvGrpSpPr>
            <a:grpSpLocks/>
          </p:cNvGrpSpPr>
          <p:nvPr userDrawn="1"/>
        </p:nvGrpSpPr>
        <p:grpSpPr bwMode="auto">
          <a:xfrm>
            <a:off x="5410200" y="4308475"/>
            <a:ext cx="1054100" cy="1052513"/>
            <a:chOff x="3446023" y="4151261"/>
            <a:chExt cx="1053292" cy="1052235"/>
          </a:xfrm>
        </p:grpSpPr>
        <p:sp>
          <p:nvSpPr>
            <p:cNvPr id="8" name="Rectangle 7"/>
            <p:cNvSpPr>
              <a:spLocks noChangeArrowheads="1"/>
            </p:cNvSpPr>
            <p:nvPr userDrawn="1"/>
          </p:nvSpPr>
          <p:spPr bwMode="auto">
            <a:xfrm>
              <a:off x="3447610" y="4151261"/>
              <a:ext cx="1051705" cy="1052235"/>
            </a:xfrm>
            <a:prstGeom prst="rect">
              <a:avLst/>
            </a:prstGeom>
            <a:solidFill>
              <a:srgbClr val="0C72C0"/>
            </a:solidFill>
            <a:ln>
              <a:noFill/>
            </a:ln>
            <a:effectLst>
              <a:outerShdw blurRad="40000" dist="23000" dir="5400000" sx="0" sy="0" rotWithShape="0">
                <a:srgbClr val="808080">
                  <a:alpha val="34999"/>
                </a:srgbClr>
              </a:outerShdw>
            </a:effectLst>
            <a:extLst>
              <a:ext uri="{91240B29-F687-4F45-9708-019B960494DF}">
                <a14:hiddenLine xmlns:a14="http://schemas.microsoft.com/office/drawing/2010/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w="9525">
                  <a:solidFill>
                    <a:srgbClr val="000000"/>
                  </a:solidFill>
                  <a:miter lim="800000"/>
                  <a:headEnd/>
                  <a:tailEnd/>
                </a14:hiddenLine>
              </a:ext>
            </a:extLst>
          </p:spPr>
          <p:txBody>
            <a:bodyPr anchor="ctr"/>
            <a:lstStyle/>
            <a:p>
              <a:pPr algn="ctr" fontAlgn="auto">
                <a:spcBef>
                  <a:spcPts val="0"/>
                </a:spcBef>
                <a:spcAft>
                  <a:spcPts val="0"/>
                </a:spcAft>
                <a:defRPr/>
              </a:pPr>
              <a:endParaRPr lang="fr-FR">
                <a:solidFill>
                  <a:schemeClr val="lt1"/>
                </a:solidFill>
                <a:latin typeface="+mn-lt"/>
                <a:ea typeface="+mn-ea"/>
              </a:endParaRPr>
            </a:p>
          </p:txBody>
        </p:sp>
        <p:sp>
          <p:nvSpPr>
            <p:cNvPr id="9" name="Rectangle 8"/>
            <p:cNvSpPr>
              <a:spLocks noChangeArrowheads="1"/>
            </p:cNvSpPr>
            <p:nvPr userDrawn="1"/>
          </p:nvSpPr>
          <p:spPr bwMode="auto">
            <a:xfrm>
              <a:off x="3446023" y="5078116"/>
              <a:ext cx="125317" cy="125380"/>
            </a:xfrm>
            <a:prstGeom prst="rect">
              <a:avLst/>
            </a:prstGeom>
            <a:solidFill>
              <a:srgbClr val="3CB4F9"/>
            </a:solidFill>
            <a:ln>
              <a:noFill/>
            </a:ln>
            <a:effectLst>
              <a:outerShdw blurRad="40000" dist="23000" dir="5400000" sx="0" sy="0" rotWithShape="0">
                <a:srgbClr val="808080">
                  <a:alpha val="34999"/>
                </a:srgbClr>
              </a:outerShdw>
            </a:effectLst>
            <a:extLst>
              <a:ext uri="{91240B29-F687-4F45-9708-019B960494DF}">
                <a14:hiddenLine xmlns:a14="http://schemas.microsoft.com/office/drawing/2010/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w="9525">
                  <a:solidFill>
                    <a:srgbClr val="000000"/>
                  </a:solidFill>
                  <a:miter lim="800000"/>
                  <a:headEnd/>
                  <a:tailEnd/>
                </a14:hiddenLine>
              </a:ext>
            </a:extLst>
          </p:spPr>
          <p:txBody>
            <a:bodyPr anchor="ctr"/>
            <a:lstStyle/>
            <a:p>
              <a:pPr algn="ctr" fontAlgn="auto">
                <a:spcBef>
                  <a:spcPts val="0"/>
                </a:spcBef>
                <a:spcAft>
                  <a:spcPts val="0"/>
                </a:spcAft>
                <a:defRPr/>
              </a:pPr>
              <a:endParaRPr lang="fr-FR">
                <a:solidFill>
                  <a:schemeClr val="lt1"/>
                </a:solidFill>
                <a:latin typeface="+mn-lt"/>
                <a:ea typeface="+mn-ea"/>
              </a:endParaRPr>
            </a:p>
          </p:txBody>
        </p:sp>
        <p:sp>
          <p:nvSpPr>
            <p:cNvPr id="10" name="Rectangle 9"/>
            <p:cNvSpPr>
              <a:spLocks noChangeArrowheads="1"/>
            </p:cNvSpPr>
            <p:nvPr userDrawn="1"/>
          </p:nvSpPr>
          <p:spPr bwMode="auto">
            <a:xfrm>
              <a:off x="3571340" y="5078116"/>
              <a:ext cx="126903" cy="125380"/>
            </a:xfrm>
            <a:prstGeom prst="rect">
              <a:avLst/>
            </a:prstGeom>
            <a:solidFill>
              <a:srgbClr val="FF49A5"/>
            </a:solidFill>
            <a:ln>
              <a:noFill/>
            </a:ln>
            <a:effectLst>
              <a:outerShdw blurRad="40000" dist="23000" dir="5400000" sx="0" sy="0" rotWithShape="0">
                <a:srgbClr val="808080">
                  <a:alpha val="34999"/>
                </a:srgbClr>
              </a:outerShdw>
            </a:effectLst>
            <a:extLst>
              <a:ext uri="{91240B29-F687-4F45-9708-019B960494DF}">
                <a14:hiddenLine xmlns:a14="http://schemas.microsoft.com/office/drawing/2010/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w="9525">
                  <a:solidFill>
                    <a:srgbClr val="000000"/>
                  </a:solidFill>
                  <a:miter lim="800000"/>
                  <a:headEnd/>
                  <a:tailEnd/>
                </a14:hiddenLine>
              </a:ext>
            </a:extLst>
          </p:spPr>
          <p:txBody>
            <a:bodyPr anchor="ctr"/>
            <a:lstStyle/>
            <a:p>
              <a:pPr algn="ctr" fontAlgn="auto">
                <a:spcBef>
                  <a:spcPts val="0"/>
                </a:spcBef>
                <a:spcAft>
                  <a:spcPts val="0"/>
                </a:spcAft>
                <a:defRPr/>
              </a:pPr>
              <a:endParaRPr lang="fr-FR">
                <a:solidFill>
                  <a:schemeClr val="lt1"/>
                </a:solidFill>
                <a:latin typeface="+mn-lt"/>
                <a:ea typeface="+mn-ea"/>
              </a:endParaRPr>
            </a:p>
          </p:txBody>
        </p:sp>
        <p:sp>
          <p:nvSpPr>
            <p:cNvPr id="11" name="Rectangle 10"/>
            <p:cNvSpPr>
              <a:spLocks noChangeArrowheads="1"/>
            </p:cNvSpPr>
            <p:nvPr userDrawn="1"/>
          </p:nvSpPr>
          <p:spPr bwMode="auto">
            <a:xfrm>
              <a:off x="3698243" y="5078116"/>
              <a:ext cx="125316" cy="125380"/>
            </a:xfrm>
            <a:prstGeom prst="rect">
              <a:avLst/>
            </a:prstGeom>
            <a:solidFill>
              <a:srgbClr val="FF9F57"/>
            </a:solidFill>
            <a:ln>
              <a:noFill/>
            </a:ln>
            <a:effectLst>
              <a:outerShdw blurRad="40000" dist="23000" dir="5400000" sx="0" sy="0" rotWithShape="0">
                <a:srgbClr val="808080">
                  <a:alpha val="34999"/>
                </a:srgbClr>
              </a:outerShdw>
            </a:effectLst>
            <a:extLst>
              <a:ext uri="{91240B29-F687-4F45-9708-019B960494DF}">
                <a14:hiddenLine xmlns:a14="http://schemas.microsoft.com/office/drawing/2010/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w="9525">
                  <a:solidFill>
                    <a:srgbClr val="000000"/>
                  </a:solidFill>
                  <a:miter lim="800000"/>
                  <a:headEnd/>
                  <a:tailEnd/>
                </a14:hiddenLine>
              </a:ext>
            </a:extLst>
          </p:spPr>
          <p:txBody>
            <a:bodyPr anchor="ctr"/>
            <a:lstStyle/>
            <a:p>
              <a:pPr algn="ctr" fontAlgn="auto">
                <a:spcBef>
                  <a:spcPts val="0"/>
                </a:spcBef>
                <a:spcAft>
                  <a:spcPts val="0"/>
                </a:spcAft>
                <a:defRPr/>
              </a:pPr>
              <a:endParaRPr lang="fr-FR">
                <a:solidFill>
                  <a:schemeClr val="lt1"/>
                </a:solidFill>
                <a:latin typeface="+mn-lt"/>
                <a:ea typeface="+mn-ea"/>
              </a:endParaRPr>
            </a:p>
          </p:txBody>
        </p:sp>
        <p:sp>
          <p:nvSpPr>
            <p:cNvPr id="12" name="Rectangle 11"/>
            <p:cNvSpPr>
              <a:spLocks noChangeArrowheads="1"/>
            </p:cNvSpPr>
            <p:nvPr userDrawn="1"/>
          </p:nvSpPr>
          <p:spPr bwMode="auto">
            <a:xfrm>
              <a:off x="3823558" y="5078116"/>
              <a:ext cx="126903" cy="125380"/>
            </a:xfrm>
            <a:prstGeom prst="rect">
              <a:avLst/>
            </a:prstGeom>
            <a:solidFill>
              <a:srgbClr val="469B2D"/>
            </a:solidFill>
            <a:ln>
              <a:noFill/>
            </a:ln>
            <a:effectLst>
              <a:outerShdw blurRad="40000" dist="23000" dir="5400000" sx="0" sy="0" rotWithShape="0">
                <a:srgbClr val="808080">
                  <a:alpha val="34999"/>
                </a:srgbClr>
              </a:outerShdw>
            </a:effectLst>
            <a:extLst>
              <a:ext uri="{91240B29-F687-4F45-9708-019B960494DF}">
                <a14:hiddenLine xmlns:a14="http://schemas.microsoft.com/office/drawing/2010/main" xmlns="" xmlns:mv="urn:schemas-microsoft-com:mac:vml" xmlns:mc="http://schemas.openxmlformats.org/markup-compatibility/2006" xmlns:p="http://schemas.openxmlformats.org/presentationml/2006/main" xmlns:r="http://schemas.openxmlformats.org/officeDocument/2006/relationships" xmlns:a="http://schemas.openxmlformats.org/drawingml/2006/main" w="9525">
                  <a:solidFill>
                    <a:srgbClr val="000000"/>
                  </a:solidFill>
                  <a:miter lim="800000"/>
                  <a:headEnd/>
                  <a:tailEnd/>
                </a14:hiddenLine>
              </a:ext>
            </a:extLst>
          </p:spPr>
          <p:txBody>
            <a:bodyPr anchor="ctr"/>
            <a:lstStyle/>
            <a:p>
              <a:pPr algn="ctr" fontAlgn="auto">
                <a:spcBef>
                  <a:spcPts val="0"/>
                </a:spcBef>
                <a:spcAft>
                  <a:spcPts val="0"/>
                </a:spcAft>
                <a:defRPr/>
              </a:pPr>
              <a:endParaRPr lang="fr-FR">
                <a:solidFill>
                  <a:schemeClr val="lt1"/>
                </a:solidFill>
                <a:latin typeface="+mn-lt"/>
                <a:ea typeface="+mn-ea"/>
              </a:endParaRPr>
            </a:p>
          </p:txBody>
        </p:sp>
      </p:grpSp>
      <p:sp>
        <p:nvSpPr>
          <p:cNvPr id="13" name="Espace réservé du pied de page 4"/>
          <p:cNvSpPr txBox="1">
            <a:spLocks/>
          </p:cNvSpPr>
          <p:nvPr userDrawn="1"/>
        </p:nvSpPr>
        <p:spPr>
          <a:xfrm>
            <a:off x="1692275" y="1628775"/>
            <a:ext cx="3721100" cy="1808163"/>
          </a:xfrm>
          <a:prstGeom prst="rect">
            <a:avLst/>
          </a:prstGeom>
        </p:spPr>
        <p:txBody>
          <a:bodyP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defTabSz="457200" fontAlgn="base">
              <a:spcBef>
                <a:spcPct val="0"/>
              </a:spcBef>
              <a:spcAft>
                <a:spcPct val="0"/>
              </a:spcAft>
              <a:defRPr>
                <a:solidFill>
                  <a:schemeClr val="tx1"/>
                </a:solidFill>
                <a:latin typeface="Arial" pitchFamily="34" charset="0"/>
                <a:ea typeface="ＭＳ Ｐゴシック" pitchFamily="34" charset="-128"/>
              </a:defRPr>
            </a:lvl6pPr>
            <a:lvl7pPr marL="2971800" indent="-228600" defTabSz="457200" fontAlgn="base">
              <a:spcBef>
                <a:spcPct val="0"/>
              </a:spcBef>
              <a:spcAft>
                <a:spcPct val="0"/>
              </a:spcAft>
              <a:defRPr>
                <a:solidFill>
                  <a:schemeClr val="tx1"/>
                </a:solidFill>
                <a:latin typeface="Arial" pitchFamily="34" charset="0"/>
                <a:ea typeface="ＭＳ Ｐゴシック" pitchFamily="34" charset="-128"/>
              </a:defRPr>
            </a:lvl7pPr>
            <a:lvl8pPr marL="3429000" indent="-228600" defTabSz="457200" fontAlgn="base">
              <a:spcBef>
                <a:spcPct val="0"/>
              </a:spcBef>
              <a:spcAft>
                <a:spcPct val="0"/>
              </a:spcAft>
              <a:defRPr>
                <a:solidFill>
                  <a:schemeClr val="tx1"/>
                </a:solidFill>
                <a:latin typeface="Arial" pitchFamily="34" charset="0"/>
                <a:ea typeface="ＭＳ Ｐゴシック" pitchFamily="34" charset="-128"/>
              </a:defRPr>
            </a:lvl8pPr>
            <a:lvl9pPr marL="3886200" indent="-228600" defTabSz="457200" fontAlgn="base">
              <a:spcBef>
                <a:spcPct val="0"/>
              </a:spcBef>
              <a:spcAft>
                <a:spcPct val="0"/>
              </a:spcAft>
              <a:defRPr>
                <a:solidFill>
                  <a:schemeClr val="tx1"/>
                </a:solidFill>
                <a:latin typeface="Arial" pitchFamily="34" charset="0"/>
                <a:ea typeface="ＭＳ Ｐゴシック" pitchFamily="34" charset="-128"/>
              </a:defRPr>
            </a:lvl9pPr>
          </a:lstStyle>
          <a:p>
            <a:pPr>
              <a:lnSpc>
                <a:spcPct val="90000"/>
              </a:lnSpc>
              <a:defRPr/>
            </a:pPr>
            <a:r>
              <a:rPr lang="fr-CH" sz="3200" b="1" smtClean="0">
                <a:solidFill>
                  <a:schemeClr val="bg1"/>
                </a:solidFill>
                <a:latin typeface="Univers Condensed Medium" pitchFamily="-84" charset="0"/>
              </a:rPr>
              <a:t>Hôpitaux</a:t>
            </a:r>
          </a:p>
          <a:p>
            <a:pPr>
              <a:lnSpc>
                <a:spcPct val="90000"/>
              </a:lnSpc>
              <a:defRPr/>
            </a:pPr>
            <a:r>
              <a:rPr lang="fr-CH" sz="3200" b="1" smtClean="0">
                <a:solidFill>
                  <a:schemeClr val="bg1"/>
                </a:solidFill>
                <a:latin typeface="Univers Condensed Medium" pitchFamily="-84" charset="0"/>
              </a:rPr>
              <a:t>Universitaires</a:t>
            </a:r>
          </a:p>
          <a:p>
            <a:pPr>
              <a:lnSpc>
                <a:spcPct val="90000"/>
              </a:lnSpc>
              <a:defRPr/>
            </a:pPr>
            <a:r>
              <a:rPr lang="fr-CH" sz="3200" b="1" smtClean="0">
                <a:solidFill>
                  <a:schemeClr val="bg1"/>
                </a:solidFill>
                <a:latin typeface="Univers Condensed Medium" pitchFamily="-84" charset="0"/>
              </a:rPr>
              <a:t>de Genève</a:t>
            </a:r>
          </a:p>
        </p:txBody>
      </p:sp>
      <p:sp>
        <p:nvSpPr>
          <p:cNvPr id="14" name="Espace réservé du pied de page 4"/>
          <p:cNvSpPr txBox="1">
            <a:spLocks/>
          </p:cNvSpPr>
          <p:nvPr userDrawn="1"/>
        </p:nvSpPr>
        <p:spPr>
          <a:xfrm>
            <a:off x="1692275" y="5516563"/>
            <a:ext cx="3721100" cy="792162"/>
          </a:xfrm>
          <a:prstGeom prst="rect">
            <a:avLst/>
          </a:prstGeom>
        </p:spPr>
        <p:txBody>
          <a:bodyPr/>
          <a:lstStyle>
            <a:defPPr>
              <a:defRPr lang="fr-FR"/>
            </a:defPPr>
            <a:lvl1pPr marL="0" algn="l" defTabSz="457200" rtl="0" eaLnBrk="1" latinLnBrk="0" hangingPunct="1">
              <a:defRPr sz="2000" b="0" i="0" kern="1200">
                <a:solidFill>
                  <a:schemeClr val="tx1"/>
                </a:solidFill>
                <a:latin typeface="Univers LT Std 67 Bold Condensed"/>
                <a:ea typeface="+mn-ea"/>
                <a:cs typeface="Univers LT Std 57 C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lnSpc>
                <a:spcPct val="80000"/>
              </a:lnSpc>
              <a:spcBef>
                <a:spcPts val="0"/>
              </a:spcBef>
              <a:spcAft>
                <a:spcPts val="0"/>
              </a:spcAft>
              <a:defRPr/>
            </a:pPr>
            <a:r>
              <a:rPr lang="fr-CH" b="1" spc="150" dirty="0" smtClean="0">
                <a:solidFill>
                  <a:schemeClr val="bg1"/>
                </a:solidFill>
                <a:latin typeface="Univers Condensed Medium"/>
              </a:rPr>
              <a:t>Etre les premiers pour vous</a:t>
            </a:r>
            <a:endParaRPr lang="fr-FR" b="1" spc="150" dirty="0" smtClean="0">
              <a:solidFill>
                <a:schemeClr val="bg1"/>
              </a:solidFill>
              <a:latin typeface="Univers Condensed Medium"/>
            </a:endParaRPr>
          </a:p>
        </p:txBody>
      </p:sp>
      <p:sp>
        <p:nvSpPr>
          <p:cNvPr id="22" name="Espace réservé du titre 1"/>
          <p:cNvSpPr>
            <a:spLocks noGrp="1"/>
          </p:cNvSpPr>
          <p:nvPr>
            <p:ph type="title"/>
          </p:nvPr>
        </p:nvSpPr>
        <p:spPr>
          <a:xfrm>
            <a:off x="5527171" y="1529302"/>
            <a:ext cx="3293301" cy="2619778"/>
          </a:xfrm>
          <a:prstGeom prst="rect">
            <a:avLst/>
          </a:prstGeom>
        </p:spPr>
        <p:txBody>
          <a:bodyPr anchor="t"/>
          <a:lstStyle/>
          <a:p>
            <a:r>
              <a:rPr lang="fr-FR" smtClean="0"/>
              <a:t>Cliquez pour modifier le style du titre</a:t>
            </a:r>
            <a:endParaRPr lang="fr-FR" dirty="0"/>
          </a:p>
        </p:txBody>
      </p:sp>
    </p:spTree>
  </p:cSld>
  <p:clrMapOvr>
    <a:masterClrMapping/>
  </p:clrMapOvr>
  <p:transition spd="slow" advClick="0" advTm="16000">
    <p:wipe dir="u"/>
  </p:transition>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Section - Titre et contenu">
    <p:spTree>
      <p:nvGrpSpPr>
        <p:cNvPr id="1" name=""/>
        <p:cNvGrpSpPr/>
        <p:nvPr/>
      </p:nvGrpSpPr>
      <p:grpSpPr>
        <a:xfrm>
          <a:off x="0" y="0"/>
          <a:ext cx="0" cy="0"/>
          <a:chOff x="0" y="0"/>
          <a:chExt cx="0" cy="0"/>
        </a:xfrm>
      </p:grpSpPr>
      <p:sp>
        <p:nvSpPr>
          <p:cNvPr id="5" name="Rectangle 4"/>
          <p:cNvSpPr/>
          <p:nvPr userDrawn="1"/>
        </p:nvSpPr>
        <p:spPr>
          <a:xfrm>
            <a:off x="0" y="-7938"/>
            <a:ext cx="677863" cy="1362076"/>
          </a:xfrm>
          <a:prstGeom prst="rect">
            <a:avLst/>
          </a:prstGeom>
          <a:solidFill>
            <a:srgbClr val="1864B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ln>
                <a:solidFill>
                  <a:srgbClr val="1864B5"/>
                </a:solidFill>
              </a:ln>
              <a:solidFill>
                <a:srgbClr val="000000"/>
              </a:solidFill>
            </a:endParaRPr>
          </a:p>
        </p:txBody>
      </p:sp>
      <p:sp>
        <p:nvSpPr>
          <p:cNvPr id="6" name="Rectangle 5"/>
          <p:cNvSpPr/>
          <p:nvPr userDrawn="1"/>
        </p:nvSpPr>
        <p:spPr>
          <a:xfrm>
            <a:off x="677863" y="-7938"/>
            <a:ext cx="706437" cy="1365251"/>
          </a:xfrm>
          <a:prstGeom prst="rect">
            <a:avLst/>
          </a:prstGeom>
          <a:solidFill>
            <a:srgbClr val="1864B5">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dirty="0">
              <a:ln>
                <a:solidFill>
                  <a:srgbClr val="1864B5"/>
                </a:solidFill>
              </a:ln>
              <a:solidFill>
                <a:srgbClr val="000000"/>
              </a:solidFill>
            </a:endParaRPr>
          </a:p>
        </p:txBody>
      </p:sp>
      <p:sp>
        <p:nvSpPr>
          <p:cNvPr id="4" name="Content Placeholder 3"/>
          <p:cNvSpPr>
            <a:spLocks noGrp="1"/>
          </p:cNvSpPr>
          <p:nvPr>
            <p:ph sz="half" idx="2"/>
          </p:nvPr>
        </p:nvSpPr>
        <p:spPr>
          <a:xfrm>
            <a:off x="1468249" y="2081399"/>
            <a:ext cx="6674599" cy="4155912"/>
          </a:xfrm>
        </p:spPr>
        <p:txBody>
          <a:bodyPr/>
          <a:lstStyle>
            <a:lvl1pPr marL="216000" indent="-216000">
              <a:buClr>
                <a:schemeClr val="accent2"/>
              </a:buClr>
              <a:defRPr sz="1800" b="0" i="0" baseline="0">
                <a:solidFill>
                  <a:schemeClr val="tx1"/>
                </a:solidFill>
                <a:latin typeface="Univers Medium"/>
                <a:cs typeface="Univers Medium"/>
              </a:defRPr>
            </a:lvl1pPr>
            <a:lvl2pPr marL="432000" indent="-216000">
              <a:buClr>
                <a:schemeClr val="accent2"/>
              </a:buClr>
              <a:defRPr sz="1800" b="0" i="0">
                <a:solidFill>
                  <a:schemeClr val="tx1"/>
                </a:solidFill>
                <a:latin typeface="Univers Medium"/>
                <a:cs typeface="Univers Medium"/>
              </a:defRPr>
            </a:lvl2pPr>
            <a:lvl3pPr marL="648000" indent="-216000">
              <a:buClr>
                <a:schemeClr val="accent2"/>
              </a:buClr>
              <a:defRPr sz="1800" b="0" i="0">
                <a:solidFill>
                  <a:schemeClr val="tx1"/>
                </a:solidFill>
                <a:latin typeface="Univers Medium"/>
                <a:cs typeface="Univers Medium"/>
              </a:defRPr>
            </a:lvl3pPr>
            <a:lvl4pPr marL="864000" indent="-216000">
              <a:buClr>
                <a:schemeClr val="accent2"/>
              </a:buClr>
              <a:defRPr sz="1800" b="0" i="0">
                <a:solidFill>
                  <a:schemeClr val="tx1"/>
                </a:solidFill>
                <a:latin typeface="Univers Medium"/>
                <a:cs typeface="Univers Medium"/>
              </a:defRPr>
            </a:lvl4pPr>
            <a:lvl5pPr marL="1080000" indent="-216000">
              <a:buClr>
                <a:schemeClr val="accent2"/>
              </a:buClr>
              <a:defRPr sz="1800" b="0" i="0">
                <a:solidFill>
                  <a:schemeClr val="tx1"/>
                </a:solidFill>
                <a:latin typeface="Univers Medium"/>
                <a:cs typeface="Univers Medium"/>
              </a:defRPr>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2" name="Espace réservé du titre 1"/>
          <p:cNvSpPr>
            <a:spLocks noGrp="1"/>
          </p:cNvSpPr>
          <p:nvPr>
            <p:ph type="title"/>
          </p:nvPr>
        </p:nvSpPr>
        <p:spPr>
          <a:xfrm>
            <a:off x="1466412" y="630136"/>
            <a:ext cx="6676436" cy="1143000"/>
          </a:xfrm>
          <a:prstGeom prst="rect">
            <a:avLst/>
          </a:prstGeom>
        </p:spPr>
        <p:txBody>
          <a:bodyPr/>
          <a:lstStyle>
            <a:lvl1pPr>
              <a:defRPr>
                <a:solidFill>
                  <a:schemeClr val="tx1">
                    <a:lumMod val="50000"/>
                  </a:schemeClr>
                </a:solidFill>
              </a:defRPr>
            </a:lvl1pPr>
          </a:lstStyle>
          <a:p>
            <a:r>
              <a:rPr lang="fr-FR" smtClean="0"/>
              <a:t>Cliquez pour modifier le style du titre</a:t>
            </a:r>
            <a:endParaRPr lang="fr-FR" dirty="0"/>
          </a:p>
        </p:txBody>
      </p:sp>
    </p:spTree>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Page B - Titre et contenu">
    <p:spTree>
      <p:nvGrpSpPr>
        <p:cNvPr id="1" name=""/>
        <p:cNvGrpSpPr/>
        <p:nvPr/>
      </p:nvGrpSpPr>
      <p:grpSpPr>
        <a:xfrm>
          <a:off x="0" y="0"/>
          <a:ext cx="0" cy="0"/>
          <a:chOff x="0" y="0"/>
          <a:chExt cx="0" cy="0"/>
        </a:xfrm>
      </p:grpSpPr>
      <p:sp>
        <p:nvSpPr>
          <p:cNvPr id="5" name="Rectangle 4"/>
          <p:cNvSpPr/>
          <p:nvPr userDrawn="1"/>
        </p:nvSpPr>
        <p:spPr>
          <a:xfrm>
            <a:off x="-1588" y="2138363"/>
            <a:ext cx="4787901" cy="4719637"/>
          </a:xfrm>
          <a:prstGeom prst="rect">
            <a:avLst/>
          </a:prstGeom>
          <a:solidFill>
            <a:srgbClr val="1864B5">
              <a:alpha val="4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ln>
                <a:solidFill>
                  <a:srgbClr val="1864B5"/>
                </a:solidFill>
              </a:ln>
              <a:solidFill>
                <a:srgbClr val="000000"/>
              </a:solidFill>
            </a:endParaRPr>
          </a:p>
        </p:txBody>
      </p:sp>
      <p:sp>
        <p:nvSpPr>
          <p:cNvPr id="7" name="Espace réservé du titre 1"/>
          <p:cNvSpPr>
            <a:spLocks noGrp="1"/>
          </p:cNvSpPr>
          <p:nvPr>
            <p:ph type="title"/>
          </p:nvPr>
        </p:nvSpPr>
        <p:spPr>
          <a:xfrm>
            <a:off x="1457946" y="630136"/>
            <a:ext cx="6728469" cy="1143000"/>
          </a:xfrm>
          <a:prstGeom prst="rect">
            <a:avLst/>
          </a:prstGeom>
        </p:spPr>
        <p:txBody>
          <a:bodyPr/>
          <a:lstStyle>
            <a:lvl1pPr>
              <a:defRPr>
                <a:solidFill>
                  <a:srgbClr val="89929B"/>
                </a:solidFill>
              </a:defRPr>
            </a:lvl1pPr>
          </a:lstStyle>
          <a:p>
            <a:r>
              <a:rPr lang="fr-FR" smtClean="0"/>
              <a:t>Cliquez pour modifier le style du titre</a:t>
            </a:r>
            <a:endParaRPr lang="fr-FR" dirty="0"/>
          </a:p>
        </p:txBody>
      </p:sp>
      <p:sp>
        <p:nvSpPr>
          <p:cNvPr id="3" name="Content Placeholder 2"/>
          <p:cNvSpPr>
            <a:spLocks noGrp="1"/>
          </p:cNvSpPr>
          <p:nvPr>
            <p:ph idx="1"/>
          </p:nvPr>
        </p:nvSpPr>
        <p:spPr>
          <a:xfrm>
            <a:off x="1403648" y="2420888"/>
            <a:ext cx="3240360" cy="3816424"/>
          </a:xfrm>
        </p:spPr>
        <p:txBody>
          <a:bodyPr/>
          <a:lstStyle/>
          <a:p>
            <a:pPr lvl="0"/>
            <a:r>
              <a:rPr lang="fr-FR" smtClean="0"/>
              <a:t>Cliquez pour modifier les styles du texte du masque</a:t>
            </a:r>
          </a:p>
        </p:txBody>
      </p:sp>
      <p:sp>
        <p:nvSpPr>
          <p:cNvPr id="9" name="Text Placeholder 2"/>
          <p:cNvSpPr>
            <a:spLocks noGrp="1"/>
          </p:cNvSpPr>
          <p:nvPr>
            <p:ph idx="10"/>
          </p:nvPr>
        </p:nvSpPr>
        <p:spPr>
          <a:xfrm>
            <a:off x="4860032" y="2420888"/>
            <a:ext cx="3326383" cy="4392488"/>
          </a:xfrm>
          <a:prstGeom prst="rect">
            <a:avLst/>
          </a:prstGeom>
        </p:spPr>
        <p:txBody>
          <a:bodyPr lIns="108000" tIns="108000" bIns="36000" rtlCol="0">
            <a:normAutofit/>
          </a:bodyPr>
          <a:lstStyle>
            <a:lvl1pPr marL="215900" indent="-215900" algn="l">
              <a:spcBef>
                <a:spcPts val="0"/>
              </a:spcBef>
              <a:spcAft>
                <a:spcPts val="600"/>
              </a:spcAft>
              <a:buClr>
                <a:schemeClr val="accent1"/>
              </a:buClr>
              <a:buFont typeface="Wingdings" charset="2"/>
              <a:buChar char="§"/>
              <a:tabLst/>
              <a:defRPr sz="1600" b="0" i="0" kern="0" spc="0" baseline="0">
                <a:solidFill>
                  <a:schemeClr val="tx1"/>
                </a:solidFill>
                <a:latin typeface="Univers Medium"/>
              </a:defRPr>
            </a:lvl1pPr>
            <a:lvl2pPr marL="432000" indent="-215900" algn="l">
              <a:spcBef>
                <a:spcPts val="0"/>
              </a:spcBef>
              <a:spcAft>
                <a:spcPts val="600"/>
              </a:spcAft>
              <a:buClr>
                <a:schemeClr val="accent1"/>
              </a:buClr>
              <a:buFont typeface="Wingdings" charset="2"/>
              <a:buChar char="§"/>
              <a:tabLst/>
              <a:defRPr sz="1600" b="0" i="0" kern="0" spc="0" baseline="0">
                <a:solidFill>
                  <a:schemeClr val="tx1"/>
                </a:solidFill>
                <a:latin typeface="Univers Medium"/>
              </a:defRPr>
            </a:lvl2pPr>
            <a:lvl3pPr marL="648000" indent="-215900" algn="l">
              <a:spcBef>
                <a:spcPts val="0"/>
              </a:spcBef>
              <a:spcAft>
                <a:spcPts val="600"/>
              </a:spcAft>
              <a:buClr>
                <a:schemeClr val="accent1"/>
              </a:buClr>
              <a:buFont typeface="Wingdings" charset="2"/>
              <a:buChar char="§"/>
              <a:tabLst/>
              <a:defRPr sz="1600" b="0" i="0" kern="0" spc="0" baseline="0">
                <a:solidFill>
                  <a:schemeClr val="tx1"/>
                </a:solidFill>
                <a:latin typeface="Univers Medium"/>
              </a:defRPr>
            </a:lvl3pPr>
            <a:lvl4pPr marL="864000" indent="-215900" algn="l">
              <a:spcBef>
                <a:spcPts val="0"/>
              </a:spcBef>
              <a:spcAft>
                <a:spcPts val="600"/>
              </a:spcAft>
              <a:buClr>
                <a:schemeClr val="accent1"/>
              </a:buClr>
              <a:buFont typeface="Wingdings" charset="2"/>
              <a:buChar char="§"/>
              <a:tabLst/>
              <a:defRPr sz="1600" b="0" i="0" kern="0" spc="0" baseline="0">
                <a:solidFill>
                  <a:schemeClr val="tx1"/>
                </a:solidFill>
                <a:latin typeface="Univers Medium"/>
              </a:defRPr>
            </a:lvl4pPr>
            <a:lvl5pPr marL="1080000" indent="-215900" algn="l">
              <a:spcBef>
                <a:spcPts val="0"/>
              </a:spcBef>
              <a:spcAft>
                <a:spcPts val="600"/>
              </a:spcAft>
              <a:buClr>
                <a:schemeClr val="accent1"/>
              </a:buClr>
              <a:buFont typeface="Wingdings" charset="2"/>
              <a:buChar char="§"/>
              <a:tabLst/>
              <a:defRPr sz="1600" b="0" i="0" kern="0" spc="0" baseline="0">
                <a:solidFill>
                  <a:schemeClr val="tx1"/>
                </a:solidFill>
                <a:latin typeface="Univers Medium"/>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Page C - Titre et contenu">
    <p:spTree>
      <p:nvGrpSpPr>
        <p:cNvPr id="1" name=""/>
        <p:cNvGrpSpPr/>
        <p:nvPr/>
      </p:nvGrpSpPr>
      <p:grpSpPr>
        <a:xfrm>
          <a:off x="0" y="0"/>
          <a:ext cx="0" cy="0"/>
          <a:chOff x="0" y="0"/>
          <a:chExt cx="0" cy="0"/>
        </a:xfrm>
      </p:grpSpPr>
      <p:sp>
        <p:nvSpPr>
          <p:cNvPr id="5" name="Rectangle 4"/>
          <p:cNvSpPr/>
          <p:nvPr userDrawn="1"/>
        </p:nvSpPr>
        <p:spPr>
          <a:xfrm>
            <a:off x="-1588" y="2138363"/>
            <a:ext cx="4787901" cy="4719637"/>
          </a:xfrm>
          <a:prstGeom prst="rect">
            <a:avLst/>
          </a:prstGeom>
          <a:solidFill>
            <a:srgbClr val="1864B5">
              <a:alpha val="4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ln>
                <a:solidFill>
                  <a:srgbClr val="1864B5"/>
                </a:solidFill>
              </a:ln>
              <a:solidFill>
                <a:srgbClr val="000000"/>
              </a:solidFill>
            </a:endParaRPr>
          </a:p>
        </p:txBody>
      </p:sp>
      <p:sp>
        <p:nvSpPr>
          <p:cNvPr id="7" name="Espace réservé du titre 1"/>
          <p:cNvSpPr>
            <a:spLocks noGrp="1"/>
          </p:cNvSpPr>
          <p:nvPr>
            <p:ph type="title"/>
          </p:nvPr>
        </p:nvSpPr>
        <p:spPr>
          <a:xfrm>
            <a:off x="1457947" y="630136"/>
            <a:ext cx="6714454" cy="1143000"/>
          </a:xfrm>
          <a:prstGeom prst="rect">
            <a:avLst/>
          </a:prstGeom>
        </p:spPr>
        <p:txBody>
          <a:bodyPr/>
          <a:lstStyle>
            <a:lvl1pPr>
              <a:defRPr>
                <a:solidFill>
                  <a:schemeClr val="tx1">
                    <a:lumMod val="60000"/>
                    <a:lumOff val="40000"/>
                  </a:schemeClr>
                </a:solidFill>
              </a:defRPr>
            </a:lvl1pPr>
          </a:lstStyle>
          <a:p>
            <a:r>
              <a:rPr lang="fr-FR" smtClean="0"/>
              <a:t>Cliquez pour modifier le style du titre</a:t>
            </a:r>
            <a:endParaRPr lang="fr-FR" dirty="0"/>
          </a:p>
        </p:txBody>
      </p:sp>
      <p:sp>
        <p:nvSpPr>
          <p:cNvPr id="3" name="Content Placeholder 2"/>
          <p:cNvSpPr>
            <a:spLocks noGrp="1"/>
          </p:cNvSpPr>
          <p:nvPr>
            <p:ph idx="1"/>
          </p:nvPr>
        </p:nvSpPr>
        <p:spPr>
          <a:xfrm>
            <a:off x="4932040" y="2420888"/>
            <a:ext cx="3240360" cy="3816424"/>
          </a:xfrm>
        </p:spPr>
        <p:txBody>
          <a:bodyPr/>
          <a:lstStyle/>
          <a:p>
            <a:pPr lvl="0"/>
            <a:r>
              <a:rPr lang="fr-FR" smtClean="0"/>
              <a:t>Cliquez pour modifier les styles du texte du masque</a:t>
            </a:r>
          </a:p>
        </p:txBody>
      </p:sp>
      <p:sp>
        <p:nvSpPr>
          <p:cNvPr id="8" name="Text Placeholder 2"/>
          <p:cNvSpPr>
            <a:spLocks noGrp="1"/>
          </p:cNvSpPr>
          <p:nvPr>
            <p:ph idx="10"/>
          </p:nvPr>
        </p:nvSpPr>
        <p:spPr>
          <a:xfrm>
            <a:off x="1459929" y="2420888"/>
            <a:ext cx="3326383" cy="4392488"/>
          </a:xfrm>
          <a:prstGeom prst="rect">
            <a:avLst/>
          </a:prstGeom>
        </p:spPr>
        <p:txBody>
          <a:bodyPr lIns="108000" tIns="108000" bIns="36000" rtlCol="0">
            <a:normAutofit/>
          </a:bodyPr>
          <a:lstStyle>
            <a:lvl1pPr marL="215900" indent="-215900" algn="l">
              <a:spcBef>
                <a:spcPts val="0"/>
              </a:spcBef>
              <a:spcAft>
                <a:spcPts val="600"/>
              </a:spcAft>
              <a:buClr>
                <a:schemeClr val="accent1"/>
              </a:buClr>
              <a:buFont typeface="Wingdings" charset="2"/>
              <a:buChar char="§"/>
              <a:tabLst/>
              <a:defRPr>
                <a:solidFill>
                  <a:schemeClr val="tx1"/>
                </a:solidFill>
                <a:latin typeface="Univers Medium"/>
              </a:defRPr>
            </a:lvl1pPr>
            <a:lvl2pPr marL="432000" indent="-215900" algn="l">
              <a:spcBef>
                <a:spcPts val="0"/>
              </a:spcBef>
              <a:spcAft>
                <a:spcPts val="600"/>
              </a:spcAft>
              <a:buClr>
                <a:schemeClr val="accent1"/>
              </a:buClr>
              <a:buFont typeface="Wingdings" charset="2"/>
              <a:buChar char="§"/>
              <a:tabLst/>
              <a:defRPr>
                <a:solidFill>
                  <a:schemeClr val="tx1"/>
                </a:solidFill>
                <a:latin typeface="Univers Medium"/>
              </a:defRPr>
            </a:lvl2pPr>
            <a:lvl3pPr marL="648000" indent="-215900" algn="l">
              <a:spcBef>
                <a:spcPts val="0"/>
              </a:spcBef>
              <a:spcAft>
                <a:spcPts val="600"/>
              </a:spcAft>
              <a:buClr>
                <a:schemeClr val="accent1"/>
              </a:buClr>
              <a:buFont typeface="Wingdings" charset="2"/>
              <a:buChar char="§"/>
              <a:tabLst/>
              <a:defRPr>
                <a:solidFill>
                  <a:schemeClr val="tx1"/>
                </a:solidFill>
                <a:latin typeface="Univers Medium"/>
              </a:defRPr>
            </a:lvl3pPr>
            <a:lvl4pPr marL="864000" indent="-215900" algn="l">
              <a:spcBef>
                <a:spcPts val="0"/>
              </a:spcBef>
              <a:spcAft>
                <a:spcPts val="600"/>
              </a:spcAft>
              <a:buClr>
                <a:schemeClr val="accent1"/>
              </a:buClr>
              <a:buFont typeface="Wingdings" charset="2"/>
              <a:buChar char="§"/>
              <a:tabLst/>
              <a:defRPr>
                <a:solidFill>
                  <a:schemeClr val="tx1"/>
                </a:solidFill>
                <a:latin typeface="Univers Medium"/>
              </a:defRPr>
            </a:lvl4pPr>
            <a:lvl5pPr marL="1080000" indent="-215900" algn="l">
              <a:spcBef>
                <a:spcPts val="0"/>
              </a:spcBef>
              <a:spcAft>
                <a:spcPts val="600"/>
              </a:spcAft>
              <a:buClr>
                <a:schemeClr val="accent1"/>
              </a:buClr>
              <a:buFont typeface="Wingdings" charset="2"/>
              <a:buChar char="§"/>
              <a:tabLst/>
              <a:defRPr>
                <a:solidFill>
                  <a:schemeClr val="tx1"/>
                </a:solidFill>
                <a:latin typeface="Univers Medium"/>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CH"/>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pied de page 4"/>
          <p:cNvSpPr>
            <a:spLocks noGrp="1"/>
          </p:cNvSpPr>
          <p:nvPr>
            <p:ph type="ftr" sz="quarter" idx="11"/>
          </p:nvPr>
        </p:nvSpPr>
        <p:spPr/>
        <p:txBody>
          <a:bodyPr/>
          <a:lstStyle/>
          <a:p>
            <a:r>
              <a:rPr lang="fr-FR" smtClean="0"/>
              <a:t>MP, EC,29.03.08 </a:t>
            </a:r>
            <a:endParaRPr lang="fr-FR"/>
          </a:p>
        </p:txBody>
      </p:sp>
      <p:sp>
        <p:nvSpPr>
          <p:cNvPr id="6" name="Espace réservé du numéro de diapositive 5"/>
          <p:cNvSpPr>
            <a:spLocks noGrp="1"/>
          </p:cNvSpPr>
          <p:nvPr>
            <p:ph type="sldNum" sz="quarter" idx="12"/>
          </p:nvPr>
        </p:nvSpPr>
        <p:spPr/>
        <p:txBody>
          <a:bodyPr/>
          <a:lstStyle/>
          <a:p>
            <a:fld id="{B3563D6D-AC64-4C74-A505-CD636E3A6B94}" type="slidenum">
              <a:rPr lang="fr-FR" smtClean="0"/>
              <a:pPr/>
              <a:t>‹#›</a:t>
            </a:fld>
            <a:endParaRPr lang="fr-F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Page A - 2 colonnes">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1468249" y="2081399"/>
            <a:ext cx="3247767" cy="4155912"/>
          </a:xfrm>
        </p:spPr>
        <p:txBody>
          <a:bodyPr/>
          <a:lstStyle>
            <a:lvl1pPr marL="216000" indent="-216000">
              <a:buClr>
                <a:schemeClr val="accent2"/>
              </a:buClr>
              <a:defRPr sz="1800" b="0" i="0" baseline="0">
                <a:solidFill>
                  <a:schemeClr val="tx1"/>
                </a:solidFill>
                <a:latin typeface="Univers Medium"/>
                <a:cs typeface="Univers Medium"/>
              </a:defRPr>
            </a:lvl1pPr>
            <a:lvl2pPr marL="432000" indent="-216000">
              <a:buClr>
                <a:schemeClr val="accent2"/>
              </a:buClr>
              <a:defRPr sz="1800" b="0" i="0">
                <a:solidFill>
                  <a:schemeClr val="tx1"/>
                </a:solidFill>
                <a:latin typeface="Univers Medium"/>
                <a:cs typeface="Univers Medium"/>
              </a:defRPr>
            </a:lvl2pPr>
            <a:lvl3pPr marL="648000" indent="-216000">
              <a:buClr>
                <a:schemeClr val="accent2"/>
              </a:buClr>
              <a:defRPr sz="1800" b="0" i="0">
                <a:solidFill>
                  <a:schemeClr val="tx1"/>
                </a:solidFill>
                <a:latin typeface="Univers Medium"/>
                <a:cs typeface="Univers Medium"/>
              </a:defRPr>
            </a:lvl3pPr>
            <a:lvl4pPr marL="864000" indent="-216000">
              <a:buClr>
                <a:schemeClr val="accent2"/>
              </a:buClr>
              <a:defRPr sz="1800" b="0" i="0">
                <a:solidFill>
                  <a:schemeClr val="tx1"/>
                </a:solidFill>
                <a:latin typeface="Univers Medium"/>
                <a:cs typeface="Univers Medium"/>
              </a:defRPr>
            </a:lvl4pPr>
            <a:lvl5pPr marL="1080000" indent="-216000">
              <a:buClr>
                <a:schemeClr val="accent2"/>
              </a:buClr>
              <a:defRPr sz="1800" b="0" i="0">
                <a:solidFill>
                  <a:schemeClr val="tx1"/>
                </a:solidFill>
                <a:latin typeface="Univers Medium"/>
                <a:cs typeface="Univers Medium"/>
              </a:defRPr>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2" name="Espace réservé du titre 1"/>
          <p:cNvSpPr>
            <a:spLocks noGrp="1"/>
          </p:cNvSpPr>
          <p:nvPr>
            <p:ph type="title"/>
          </p:nvPr>
        </p:nvSpPr>
        <p:spPr>
          <a:xfrm>
            <a:off x="1466412" y="630136"/>
            <a:ext cx="6676436" cy="1143000"/>
          </a:xfrm>
          <a:prstGeom prst="rect">
            <a:avLst/>
          </a:prstGeom>
        </p:spPr>
        <p:txBody>
          <a:bodyPr/>
          <a:lstStyle>
            <a:lvl1pPr>
              <a:defRPr>
                <a:solidFill>
                  <a:srgbClr val="89929B"/>
                </a:solidFill>
              </a:defRPr>
            </a:lvl1pPr>
          </a:lstStyle>
          <a:p>
            <a:r>
              <a:rPr lang="fr-FR" smtClean="0"/>
              <a:t>Cliquez pour modifier le style du titre</a:t>
            </a:r>
            <a:endParaRPr lang="fr-FR" dirty="0"/>
          </a:p>
        </p:txBody>
      </p:sp>
      <p:sp>
        <p:nvSpPr>
          <p:cNvPr id="10" name="Content Placeholder 3"/>
          <p:cNvSpPr>
            <a:spLocks noGrp="1"/>
          </p:cNvSpPr>
          <p:nvPr>
            <p:ph sz="half" idx="10"/>
          </p:nvPr>
        </p:nvSpPr>
        <p:spPr>
          <a:xfrm>
            <a:off x="4823072" y="2081399"/>
            <a:ext cx="3319775" cy="4155912"/>
          </a:xfrm>
        </p:spPr>
        <p:txBody>
          <a:bodyPr/>
          <a:lstStyle>
            <a:lvl1pPr marL="216000" indent="-216000">
              <a:buClr>
                <a:schemeClr val="accent2"/>
              </a:buClr>
              <a:defRPr sz="1800" b="0" i="0" baseline="0">
                <a:solidFill>
                  <a:schemeClr val="tx1"/>
                </a:solidFill>
                <a:latin typeface="Univers Medium"/>
                <a:cs typeface="Univers Medium"/>
              </a:defRPr>
            </a:lvl1pPr>
            <a:lvl2pPr marL="432000" indent="-216000">
              <a:buClr>
                <a:schemeClr val="accent2"/>
              </a:buClr>
              <a:defRPr sz="1800" b="0" i="0">
                <a:solidFill>
                  <a:schemeClr val="tx1"/>
                </a:solidFill>
                <a:latin typeface="Univers Medium"/>
                <a:cs typeface="Univers Medium"/>
              </a:defRPr>
            </a:lvl2pPr>
            <a:lvl3pPr marL="648000" indent="-216000">
              <a:buClr>
                <a:schemeClr val="accent2"/>
              </a:buClr>
              <a:defRPr sz="1800" b="0" i="0">
                <a:solidFill>
                  <a:schemeClr val="tx1"/>
                </a:solidFill>
                <a:latin typeface="Univers Medium"/>
                <a:cs typeface="Univers Medium"/>
              </a:defRPr>
            </a:lvl3pPr>
            <a:lvl4pPr marL="864000" indent="-216000">
              <a:buClr>
                <a:schemeClr val="accent2"/>
              </a:buClr>
              <a:defRPr sz="1800" b="0" i="0">
                <a:solidFill>
                  <a:schemeClr val="tx1"/>
                </a:solidFill>
                <a:latin typeface="Univers Medium"/>
                <a:cs typeface="Univers Medium"/>
              </a:defRPr>
            </a:lvl4pPr>
            <a:lvl5pPr marL="1080000" indent="-216000">
              <a:buClr>
                <a:schemeClr val="accent2"/>
              </a:buClr>
              <a:defRPr sz="1800" b="0" i="0">
                <a:solidFill>
                  <a:schemeClr val="tx1"/>
                </a:solidFill>
                <a:latin typeface="Univers Medium"/>
                <a:cs typeface="Univers Medium"/>
              </a:defRPr>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bl">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574675" y="304800"/>
            <a:ext cx="8001000" cy="1216025"/>
          </a:xfrm>
        </p:spPr>
        <p:txBody>
          <a:bodyPr/>
          <a:lstStyle/>
          <a:p>
            <a:r>
              <a:rPr lang="fr-FR" smtClean="0"/>
              <a:t>Cliquez pour modifier le style du titre</a:t>
            </a:r>
            <a:endParaRPr lang="fr-CH"/>
          </a:p>
        </p:txBody>
      </p:sp>
      <p:sp>
        <p:nvSpPr>
          <p:cNvPr id="3" name="Espace réservé du tableau 2"/>
          <p:cNvSpPr>
            <a:spLocks noGrp="1"/>
          </p:cNvSpPr>
          <p:nvPr>
            <p:ph type="tbl" idx="1"/>
          </p:nvPr>
        </p:nvSpPr>
        <p:spPr>
          <a:xfrm>
            <a:off x="566738" y="1752600"/>
            <a:ext cx="8001000" cy="4267200"/>
          </a:xfrm>
        </p:spPr>
        <p:txBody>
          <a:bodyPr/>
          <a:lstStyle/>
          <a:p>
            <a:pPr lvl="0"/>
            <a:endParaRPr lang="fr-CH" noProof="0" smtClean="0"/>
          </a:p>
        </p:txBody>
      </p:sp>
      <p:sp>
        <p:nvSpPr>
          <p:cNvPr id="4" name="Rectangle 6"/>
          <p:cNvSpPr>
            <a:spLocks noGrp="1" noChangeArrowheads="1"/>
          </p:cNvSpPr>
          <p:nvPr>
            <p:ph type="dt" sz="half" idx="10"/>
          </p:nvPr>
        </p:nvSpPr>
        <p:spPr>
          <a:ln/>
        </p:spPr>
        <p:txBody>
          <a:bodyPr/>
          <a:lstStyle>
            <a:lvl1pPr>
              <a:defRPr/>
            </a:lvl1pPr>
          </a:lstStyle>
          <a:p>
            <a:pPr>
              <a:defRPr/>
            </a:pPr>
            <a:endParaRPr lang="fr-FR"/>
          </a:p>
        </p:txBody>
      </p:sp>
      <p:sp>
        <p:nvSpPr>
          <p:cNvPr id="5" name="Rectangle 7"/>
          <p:cNvSpPr>
            <a:spLocks noGrp="1" noChangeArrowheads="1"/>
          </p:cNvSpPr>
          <p:nvPr>
            <p:ph type="ftr" sz="quarter" idx="11"/>
          </p:nvPr>
        </p:nvSpPr>
        <p:spPr>
          <a:ln/>
        </p:spPr>
        <p:txBody>
          <a:bodyPr/>
          <a:lstStyle>
            <a:lvl1pPr>
              <a:defRPr/>
            </a:lvl1pPr>
          </a:lstStyle>
          <a:p>
            <a:pPr>
              <a:defRPr/>
            </a:pPr>
            <a:endParaRPr lang="fr-FR"/>
          </a:p>
        </p:txBody>
      </p:sp>
      <p:sp>
        <p:nvSpPr>
          <p:cNvPr id="6" name="Rectangle 8"/>
          <p:cNvSpPr>
            <a:spLocks noGrp="1" noChangeArrowheads="1"/>
          </p:cNvSpPr>
          <p:nvPr>
            <p:ph type="sldNum" sz="quarter" idx="12"/>
          </p:nvPr>
        </p:nvSpPr>
        <p:spPr>
          <a:ln/>
        </p:spPr>
        <p:txBody>
          <a:bodyPr/>
          <a:lstStyle>
            <a:lvl1pPr>
              <a:defRPr/>
            </a:lvl1pPr>
          </a:lstStyle>
          <a:p>
            <a:pPr>
              <a:defRPr/>
            </a:pPr>
            <a:fld id="{EB25A95D-7C74-4CFB-92D5-5590834832A0}" type="slidenum">
              <a:rPr lang="fr-FR"/>
              <a:pPr>
                <a:defRPr/>
              </a:pPr>
              <a:t>‹#›</a:t>
            </a:fld>
            <a:endParaRPr lang="fr-F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verTx">
  <p:cSld name="Titre et contenu sur texte">
    <p:spTree>
      <p:nvGrpSpPr>
        <p:cNvPr id="1" name=""/>
        <p:cNvGrpSpPr/>
        <p:nvPr/>
      </p:nvGrpSpPr>
      <p:grpSpPr>
        <a:xfrm>
          <a:off x="0" y="0"/>
          <a:ext cx="0" cy="0"/>
          <a:chOff x="0" y="0"/>
          <a:chExt cx="0" cy="0"/>
        </a:xfrm>
      </p:grpSpPr>
      <p:sp>
        <p:nvSpPr>
          <p:cNvPr id="2" name="Titre 1"/>
          <p:cNvSpPr>
            <a:spLocks noGrp="1"/>
          </p:cNvSpPr>
          <p:nvPr>
            <p:ph type="title"/>
          </p:nvPr>
        </p:nvSpPr>
        <p:spPr>
          <a:xfrm>
            <a:off x="301625" y="228600"/>
            <a:ext cx="8540750" cy="1143000"/>
          </a:xfrm>
        </p:spPr>
        <p:txBody>
          <a:bodyPr/>
          <a:lstStyle/>
          <a:p>
            <a:r>
              <a:rPr lang="fr-FR" smtClean="0"/>
              <a:t>Cliquez pour modifier le style du titre</a:t>
            </a:r>
            <a:endParaRPr lang="fr-CH"/>
          </a:p>
        </p:txBody>
      </p:sp>
      <p:sp>
        <p:nvSpPr>
          <p:cNvPr id="3" name="Espace réservé du contenu 2"/>
          <p:cNvSpPr>
            <a:spLocks noGrp="1"/>
          </p:cNvSpPr>
          <p:nvPr>
            <p:ph sz="half" idx="1"/>
          </p:nvPr>
        </p:nvSpPr>
        <p:spPr>
          <a:xfrm>
            <a:off x="301625" y="1600200"/>
            <a:ext cx="8540750" cy="21732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u texte 3"/>
          <p:cNvSpPr>
            <a:spLocks noGrp="1"/>
          </p:cNvSpPr>
          <p:nvPr>
            <p:ph type="body" sz="half" idx="2"/>
          </p:nvPr>
        </p:nvSpPr>
        <p:spPr>
          <a:xfrm>
            <a:off x="301625" y="3925888"/>
            <a:ext cx="8540750" cy="2173287"/>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5" name="Espace réservé de la date 4"/>
          <p:cNvSpPr>
            <a:spLocks noGrp="1"/>
          </p:cNvSpPr>
          <p:nvPr>
            <p:ph type="dt" sz="half" idx="10"/>
          </p:nvPr>
        </p:nvSpPr>
        <p:spPr>
          <a:xfrm>
            <a:off x="301625" y="6245225"/>
            <a:ext cx="2289175" cy="476250"/>
          </a:xfrm>
        </p:spPr>
        <p:txBody>
          <a:bodyPr/>
          <a:lstStyle>
            <a:lvl1pPr>
              <a:defRPr/>
            </a:lvl1pPr>
          </a:lstStyle>
          <a:p>
            <a:endParaRPr lang="de-CH"/>
          </a:p>
        </p:txBody>
      </p:sp>
      <p:sp>
        <p:nvSpPr>
          <p:cNvPr id="6" name="Espace réservé du pied de page 5"/>
          <p:cNvSpPr>
            <a:spLocks noGrp="1"/>
          </p:cNvSpPr>
          <p:nvPr>
            <p:ph type="ftr" sz="quarter" idx="11"/>
          </p:nvPr>
        </p:nvSpPr>
        <p:spPr>
          <a:xfrm>
            <a:off x="3124200" y="6245225"/>
            <a:ext cx="2895600" cy="476250"/>
          </a:xfrm>
        </p:spPr>
        <p:txBody>
          <a:bodyPr/>
          <a:lstStyle>
            <a:lvl1pPr>
              <a:defRPr/>
            </a:lvl1pPr>
          </a:lstStyle>
          <a:p>
            <a:endParaRPr lang="de-CH"/>
          </a:p>
        </p:txBody>
      </p:sp>
      <p:sp>
        <p:nvSpPr>
          <p:cNvPr id="7" name="Espace réservé du numéro de diapositive 6"/>
          <p:cNvSpPr>
            <a:spLocks noGrp="1"/>
          </p:cNvSpPr>
          <p:nvPr>
            <p:ph type="sldNum" sz="quarter" idx="12"/>
          </p:nvPr>
        </p:nvSpPr>
        <p:spPr>
          <a:xfrm>
            <a:off x="6553200" y="6245225"/>
            <a:ext cx="2289175" cy="476250"/>
          </a:xfrm>
        </p:spPr>
        <p:txBody>
          <a:bodyPr/>
          <a:lstStyle>
            <a:lvl1pPr>
              <a:defRPr/>
            </a:lvl1pPr>
          </a:lstStyle>
          <a:p>
            <a:fld id="{95EF1BF6-AF00-4FC0-ADE5-9C0233DDCE65}" type="slidenum">
              <a:rPr lang="de-CH"/>
              <a:pPr/>
              <a:t>‹#›</a:t>
            </a:fld>
            <a:endParaRPr lang="de-CH"/>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01625" y="228600"/>
            <a:ext cx="8540750" cy="1143000"/>
          </a:xfrm>
        </p:spPr>
        <p:txBody>
          <a:bodyPr/>
          <a:lstStyle/>
          <a:p>
            <a:r>
              <a:rPr lang="fr-FR" smtClean="0"/>
              <a:t>Cliquez pour modifier le style du titre</a:t>
            </a:r>
            <a:endParaRPr lang="fr-CH"/>
          </a:p>
        </p:txBody>
      </p:sp>
      <p:sp>
        <p:nvSpPr>
          <p:cNvPr id="3" name="Espace réservé du texte 2"/>
          <p:cNvSpPr>
            <a:spLocks noGrp="1"/>
          </p:cNvSpPr>
          <p:nvPr>
            <p:ph type="body" sz="half" idx="1"/>
          </p:nvPr>
        </p:nvSpPr>
        <p:spPr>
          <a:xfrm>
            <a:off x="301625" y="1600200"/>
            <a:ext cx="4194175" cy="44989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u contenu 3"/>
          <p:cNvSpPr>
            <a:spLocks noGrp="1"/>
          </p:cNvSpPr>
          <p:nvPr>
            <p:ph sz="half" idx="2"/>
          </p:nvPr>
        </p:nvSpPr>
        <p:spPr>
          <a:xfrm>
            <a:off x="4648200" y="1600200"/>
            <a:ext cx="4194175" cy="44989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5" name="Espace réservé de la date 4"/>
          <p:cNvSpPr>
            <a:spLocks noGrp="1"/>
          </p:cNvSpPr>
          <p:nvPr>
            <p:ph type="dt" sz="half" idx="10"/>
          </p:nvPr>
        </p:nvSpPr>
        <p:spPr>
          <a:xfrm>
            <a:off x="301625" y="6245225"/>
            <a:ext cx="2289175" cy="476250"/>
          </a:xfrm>
        </p:spPr>
        <p:txBody>
          <a:bodyPr/>
          <a:lstStyle>
            <a:lvl1pPr>
              <a:defRPr/>
            </a:lvl1pPr>
          </a:lstStyle>
          <a:p>
            <a:endParaRPr lang="de-CH"/>
          </a:p>
        </p:txBody>
      </p:sp>
      <p:sp>
        <p:nvSpPr>
          <p:cNvPr id="6" name="Espace réservé du pied de page 5"/>
          <p:cNvSpPr>
            <a:spLocks noGrp="1"/>
          </p:cNvSpPr>
          <p:nvPr>
            <p:ph type="ftr" sz="quarter" idx="11"/>
          </p:nvPr>
        </p:nvSpPr>
        <p:spPr>
          <a:xfrm>
            <a:off x="3124200" y="6245225"/>
            <a:ext cx="2895600" cy="476250"/>
          </a:xfrm>
        </p:spPr>
        <p:txBody>
          <a:bodyPr/>
          <a:lstStyle>
            <a:lvl1pPr>
              <a:defRPr/>
            </a:lvl1pPr>
          </a:lstStyle>
          <a:p>
            <a:endParaRPr lang="de-CH"/>
          </a:p>
        </p:txBody>
      </p:sp>
      <p:sp>
        <p:nvSpPr>
          <p:cNvPr id="7" name="Espace réservé du numéro de diapositive 6"/>
          <p:cNvSpPr>
            <a:spLocks noGrp="1"/>
          </p:cNvSpPr>
          <p:nvPr>
            <p:ph type="sldNum" sz="quarter" idx="12"/>
          </p:nvPr>
        </p:nvSpPr>
        <p:spPr>
          <a:xfrm>
            <a:off x="6553200" y="6245225"/>
            <a:ext cx="2289175" cy="476250"/>
          </a:xfrm>
        </p:spPr>
        <p:txBody>
          <a:bodyPr/>
          <a:lstStyle>
            <a:lvl1pPr>
              <a:defRPr/>
            </a:lvl1pPr>
          </a:lstStyle>
          <a:p>
            <a:fld id="{E84CBBB1-BC44-4F3C-A6B1-A59FB39F0BE6}" type="slidenum">
              <a:rPr lang="de-CH"/>
              <a:pPr/>
              <a:t>‹#›</a:t>
            </a:fld>
            <a:endParaRPr lang="de-CH"/>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CH"/>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28E69B38-8C3C-4A80-AC76-1FEFB54C54E6}" type="datetimeFigureOut">
              <a:rPr lang="fr-FR" smtClean="0"/>
              <a:pPr/>
              <a:t>29/08/15</a:t>
            </a:fld>
            <a:endParaRPr lang="fr-CH"/>
          </a:p>
        </p:txBody>
      </p:sp>
      <p:sp>
        <p:nvSpPr>
          <p:cNvPr id="5" name="Espace réservé du pied de page 4"/>
          <p:cNvSpPr>
            <a:spLocks noGrp="1"/>
          </p:cNvSpPr>
          <p:nvPr>
            <p:ph type="ftr" sz="quarter" idx="11"/>
          </p:nvPr>
        </p:nvSpPr>
        <p:spPr/>
        <p:txBody>
          <a:bodyPr/>
          <a:lstStyle/>
          <a:p>
            <a:endParaRPr lang="fr-CH"/>
          </a:p>
        </p:txBody>
      </p:sp>
      <p:sp>
        <p:nvSpPr>
          <p:cNvPr id="6" name="Espace réservé du numéro de diapositive 5"/>
          <p:cNvSpPr>
            <a:spLocks noGrp="1"/>
          </p:cNvSpPr>
          <p:nvPr>
            <p:ph type="sldNum" sz="quarter" idx="12"/>
          </p:nvPr>
        </p:nvSpPr>
        <p:spPr/>
        <p:txBody>
          <a:bodyPr/>
          <a:lstStyle/>
          <a:p>
            <a:fld id="{1E071961-14A5-45CF-8A92-C39646041FC8}" type="slidenum">
              <a:rPr lang="fr-CH" smtClean="0"/>
              <a:pPr/>
              <a:t>‹#›</a:t>
            </a:fld>
            <a:endParaRPr lang="fr-CH"/>
          </a:p>
        </p:txBody>
      </p:sp>
    </p:spTree>
  </p:cSld>
  <p:clrMapOvr>
    <a:masterClrMapping/>
  </p:clrMapOvr>
  <p:hf hdr="0" ftr="0"/>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CH"/>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5" name="Espace réservé de la date 4"/>
          <p:cNvSpPr>
            <a:spLocks noGrp="1"/>
          </p:cNvSpPr>
          <p:nvPr>
            <p:ph type="dt" sz="half" idx="10"/>
          </p:nvPr>
        </p:nvSpPr>
        <p:spPr/>
        <p:txBody>
          <a:bodyPr/>
          <a:lstStyle/>
          <a:p>
            <a:fld id="{0D329469-993D-43F5-8F5B-62CDB4C48E98}" type="datetimeFigureOut">
              <a:rPr lang="fr-FR" smtClean="0"/>
              <a:pPr/>
              <a:t>29/08/15</a:t>
            </a:fld>
            <a:endParaRPr lang="fr-CH"/>
          </a:p>
        </p:txBody>
      </p:sp>
      <p:sp>
        <p:nvSpPr>
          <p:cNvPr id="6" name="Espace réservé du pied de page 5"/>
          <p:cNvSpPr>
            <a:spLocks noGrp="1"/>
          </p:cNvSpPr>
          <p:nvPr>
            <p:ph type="ftr" sz="quarter" idx="11"/>
          </p:nvPr>
        </p:nvSpPr>
        <p:spPr/>
        <p:txBody>
          <a:bodyPr/>
          <a:lstStyle/>
          <a:p>
            <a:endParaRPr lang="fr-CH"/>
          </a:p>
        </p:txBody>
      </p:sp>
      <p:sp>
        <p:nvSpPr>
          <p:cNvPr id="7" name="Espace réservé du numéro de diapositive 6"/>
          <p:cNvSpPr>
            <a:spLocks noGrp="1"/>
          </p:cNvSpPr>
          <p:nvPr>
            <p:ph type="sldNum" sz="quarter" idx="12"/>
          </p:nvPr>
        </p:nvSpPr>
        <p:spPr/>
        <p:txBody>
          <a:bodyPr/>
          <a:lstStyle/>
          <a:p>
            <a:fld id="{34B18509-2D4A-44A2-9C85-B2523876B009}" type="slidenum">
              <a:rPr lang="fr-CH" smtClean="0"/>
              <a:pPr/>
              <a:t>‹#›</a:t>
            </a:fld>
            <a:endParaRPr lang="fr-CH"/>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CH"/>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7" name="Espace réservé de la date 6"/>
          <p:cNvSpPr>
            <a:spLocks noGrp="1"/>
          </p:cNvSpPr>
          <p:nvPr>
            <p:ph type="dt" sz="half" idx="10"/>
          </p:nvPr>
        </p:nvSpPr>
        <p:spPr/>
        <p:txBody>
          <a:bodyPr/>
          <a:lstStyle/>
          <a:p>
            <a:fld id="{28E69B38-8C3C-4A80-AC76-1FEFB54C54E6}" type="datetimeFigureOut">
              <a:rPr lang="fr-FR" smtClean="0"/>
              <a:pPr/>
              <a:t>29/08/15</a:t>
            </a:fld>
            <a:endParaRPr lang="fr-CH"/>
          </a:p>
        </p:txBody>
      </p:sp>
      <p:sp>
        <p:nvSpPr>
          <p:cNvPr id="8" name="Espace réservé du pied de page 7"/>
          <p:cNvSpPr>
            <a:spLocks noGrp="1"/>
          </p:cNvSpPr>
          <p:nvPr>
            <p:ph type="ftr" sz="quarter" idx="11"/>
          </p:nvPr>
        </p:nvSpPr>
        <p:spPr/>
        <p:txBody>
          <a:bodyPr/>
          <a:lstStyle/>
          <a:p>
            <a:endParaRPr lang="fr-CH"/>
          </a:p>
        </p:txBody>
      </p:sp>
      <p:sp>
        <p:nvSpPr>
          <p:cNvPr id="9" name="Espace réservé du numéro de diapositive 8"/>
          <p:cNvSpPr>
            <a:spLocks noGrp="1"/>
          </p:cNvSpPr>
          <p:nvPr>
            <p:ph type="sldNum" sz="quarter" idx="12"/>
          </p:nvPr>
        </p:nvSpPr>
        <p:spPr/>
        <p:txBody>
          <a:bodyPr/>
          <a:lstStyle/>
          <a:p>
            <a:fld id="{1E071961-14A5-45CF-8A92-C39646041FC8}" type="slidenum">
              <a:rPr lang="fr-CH" smtClean="0"/>
              <a:pPr/>
              <a:t>‹#›</a:t>
            </a:fld>
            <a:endParaRPr lang="fr-CH"/>
          </a:p>
        </p:txBody>
      </p:sp>
    </p:spTree>
  </p:cSld>
  <p:clrMapOvr>
    <a:masterClrMapping/>
  </p:clrMapOvr>
  <p:hf hdr="0" ftr="0"/>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CH"/>
          </a:p>
        </p:txBody>
      </p:sp>
      <p:sp>
        <p:nvSpPr>
          <p:cNvPr id="3" name="Espace réservé de la date 2"/>
          <p:cNvSpPr>
            <a:spLocks noGrp="1"/>
          </p:cNvSpPr>
          <p:nvPr>
            <p:ph type="dt" sz="half" idx="10"/>
          </p:nvPr>
        </p:nvSpPr>
        <p:spPr/>
        <p:txBody>
          <a:bodyPr/>
          <a:lstStyle/>
          <a:p>
            <a:fld id="{9D21D778-B565-4D7E-94D7-64010A445B68}" type="datetimeFigureOut">
              <a:rPr lang="en-US" smtClean="0"/>
              <a:pPr/>
              <a:t>29/08/15</a:t>
            </a:fld>
            <a:endParaRPr lang="en-US"/>
          </a:p>
        </p:txBody>
      </p:sp>
      <p:sp>
        <p:nvSpPr>
          <p:cNvPr id="4" name="Espace réservé du pied de page 3"/>
          <p:cNvSpPr>
            <a:spLocks noGrp="1"/>
          </p:cNvSpPr>
          <p:nvPr>
            <p:ph type="ftr" sz="quarter" idx="11"/>
          </p:nvPr>
        </p:nvSpPr>
        <p:spPr/>
        <p:txBody>
          <a:bodyPr/>
          <a:lstStyle/>
          <a:p>
            <a:endParaRPr kumimoji="0" lang="en-US" dirty="0"/>
          </a:p>
        </p:txBody>
      </p:sp>
      <p:sp>
        <p:nvSpPr>
          <p:cNvPr id="5" name="Espace réservé du numéro de diapositive 4"/>
          <p:cNvSpPr>
            <a:spLocks noGrp="1"/>
          </p:cNvSpPr>
          <p:nvPr>
            <p:ph type="sldNum" sz="quarter" idx="12"/>
          </p:nvPr>
        </p:nvSpPr>
        <p:spPr/>
        <p:txBody>
          <a:bodyPr/>
          <a:lstStyle/>
          <a:p>
            <a:fld id="{2C6B1FF6-39B9-40F5-8B67-33C6354A3D4F}" type="slidenum">
              <a:rPr kumimoji="0" lang="en-US" smtClean="0"/>
              <a:pPr/>
              <a:t>‹#›</a:t>
            </a:fld>
            <a:endParaRPr kumimoji="0"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D329469-993D-43F5-8F5B-62CDB4C48E98}" type="datetimeFigureOut">
              <a:rPr lang="fr-FR" smtClean="0"/>
              <a:pPr/>
              <a:t>29/08/15</a:t>
            </a:fld>
            <a:endParaRPr lang="fr-CH"/>
          </a:p>
        </p:txBody>
      </p:sp>
      <p:sp>
        <p:nvSpPr>
          <p:cNvPr id="3" name="Espace réservé du pied de page 2"/>
          <p:cNvSpPr>
            <a:spLocks noGrp="1"/>
          </p:cNvSpPr>
          <p:nvPr>
            <p:ph type="ftr" sz="quarter" idx="11"/>
          </p:nvPr>
        </p:nvSpPr>
        <p:spPr/>
        <p:txBody>
          <a:bodyPr/>
          <a:lstStyle/>
          <a:p>
            <a:endParaRPr lang="fr-CH"/>
          </a:p>
        </p:txBody>
      </p:sp>
      <p:sp>
        <p:nvSpPr>
          <p:cNvPr id="4" name="Espace réservé du numéro de diapositive 3"/>
          <p:cNvSpPr>
            <a:spLocks noGrp="1"/>
          </p:cNvSpPr>
          <p:nvPr>
            <p:ph type="sldNum" sz="quarter" idx="12"/>
          </p:nvPr>
        </p:nvSpPr>
        <p:spPr/>
        <p:txBody>
          <a:bodyPr/>
          <a:lstStyle/>
          <a:p>
            <a:fld id="{34B18509-2D4A-44A2-9C85-B2523876B009}" type="slidenum">
              <a:rPr lang="fr-CH" smtClean="0"/>
              <a:pPr/>
              <a:t>‹#›</a:t>
            </a:fld>
            <a:endParaRPr lang="fr-CH"/>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CH"/>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28E69B38-8C3C-4A80-AC76-1FEFB54C54E6}" type="datetimeFigureOut">
              <a:rPr lang="fr-FR" smtClean="0"/>
              <a:pPr/>
              <a:t>29/08/15</a:t>
            </a:fld>
            <a:endParaRPr lang="fr-CH"/>
          </a:p>
        </p:txBody>
      </p:sp>
      <p:sp>
        <p:nvSpPr>
          <p:cNvPr id="6" name="Espace réservé du pied de page 5"/>
          <p:cNvSpPr>
            <a:spLocks noGrp="1"/>
          </p:cNvSpPr>
          <p:nvPr>
            <p:ph type="ftr" sz="quarter" idx="11"/>
          </p:nvPr>
        </p:nvSpPr>
        <p:spPr/>
        <p:txBody>
          <a:bodyPr/>
          <a:lstStyle/>
          <a:p>
            <a:endParaRPr lang="fr-CH"/>
          </a:p>
        </p:txBody>
      </p:sp>
      <p:sp>
        <p:nvSpPr>
          <p:cNvPr id="7" name="Espace réservé du numéro de diapositive 6"/>
          <p:cNvSpPr>
            <a:spLocks noGrp="1"/>
          </p:cNvSpPr>
          <p:nvPr>
            <p:ph type="sldNum" sz="quarter" idx="12"/>
          </p:nvPr>
        </p:nvSpPr>
        <p:spPr/>
        <p:txBody>
          <a:bodyPr/>
          <a:lstStyle/>
          <a:p>
            <a:fld id="{1E071961-14A5-45CF-8A92-C39646041FC8}" type="slidenum">
              <a:rPr lang="fr-CH" smtClean="0"/>
              <a:pPr/>
              <a:t>‹#›</a:t>
            </a:fld>
            <a:endParaRPr lang="fr-CH"/>
          </a:p>
        </p:txBody>
      </p:sp>
    </p:spTree>
  </p:cSld>
  <p:clrMapOvr>
    <a:masterClrMapping/>
  </p:clrMapOvr>
  <p:hf hdr="0" ftr="0"/>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CH"/>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CH"/>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28E69B38-8C3C-4A80-AC76-1FEFB54C54E6}" type="datetimeFigureOut">
              <a:rPr lang="fr-FR" smtClean="0"/>
              <a:pPr/>
              <a:t>29/08/15</a:t>
            </a:fld>
            <a:endParaRPr lang="fr-CH"/>
          </a:p>
        </p:txBody>
      </p:sp>
      <p:sp>
        <p:nvSpPr>
          <p:cNvPr id="6" name="Espace réservé du pied de page 5"/>
          <p:cNvSpPr>
            <a:spLocks noGrp="1"/>
          </p:cNvSpPr>
          <p:nvPr>
            <p:ph type="ftr" sz="quarter" idx="11"/>
          </p:nvPr>
        </p:nvSpPr>
        <p:spPr/>
        <p:txBody>
          <a:bodyPr/>
          <a:lstStyle/>
          <a:p>
            <a:endParaRPr lang="fr-CH"/>
          </a:p>
        </p:txBody>
      </p:sp>
      <p:sp>
        <p:nvSpPr>
          <p:cNvPr id="7" name="Espace réservé du numéro de diapositive 6"/>
          <p:cNvSpPr>
            <a:spLocks noGrp="1"/>
          </p:cNvSpPr>
          <p:nvPr>
            <p:ph type="sldNum" sz="quarter" idx="12"/>
          </p:nvPr>
        </p:nvSpPr>
        <p:spPr/>
        <p:txBody>
          <a:bodyPr/>
          <a:lstStyle/>
          <a:p>
            <a:fld id="{1E071961-14A5-45CF-8A92-C39646041FC8}" type="slidenum">
              <a:rPr lang="fr-CH" smtClean="0"/>
              <a:pPr/>
              <a:t>‹#›</a:t>
            </a:fld>
            <a:endParaRPr lang="fr-CH"/>
          </a:p>
        </p:txBody>
      </p:sp>
    </p:spTree>
  </p:cSld>
  <p:clrMapOvr>
    <a:masterClrMapping/>
  </p:clrMapOvr>
  <p:hf hdr="0" ftr="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CH"/>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H"/>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E69B38-8C3C-4A80-AC76-1FEFB54C54E6}" type="datetimeFigureOut">
              <a:rPr lang="fr-FR" smtClean="0"/>
              <a:pPr/>
              <a:t>29/08/15</a:t>
            </a:fld>
            <a:endParaRPr lang="fr-CH"/>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H"/>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071961-14A5-45CF-8A92-C39646041FC8}" type="slidenum">
              <a:rPr lang="fr-CH" smtClean="0"/>
              <a:pPr/>
              <a:t>‹#›</a:t>
            </a:fld>
            <a:endParaRPr lang="fr-CH"/>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7" r:id="rId13"/>
    <p:sldLayoutId id="2147483758" r:id="rId14"/>
    <p:sldLayoutId id="2147483759" r:id="rId15"/>
    <p:sldLayoutId id="2147483734" r:id="rId16"/>
    <p:sldLayoutId id="2147483735" r:id="rId17"/>
    <p:sldLayoutId id="2147483736" r:id="rId18"/>
    <p:sldLayoutId id="2147483737" r:id="rId19"/>
    <p:sldLayoutId id="2147483729" r:id="rId20"/>
    <p:sldLayoutId id="2147483760" r:id="rId21"/>
    <p:sldLayoutId id="2147483765" r:id="rId22"/>
    <p:sldLayoutId id="2147483766" r:id="rId23"/>
  </p:sldLayoutIdLst>
  <p:transition spd="slow">
    <p:wipe/>
  </p:transition>
  <p:timing>
    <p:tnLst>
      <p:par>
        <p:cTn id="1" dur="indefinite" restart="never" nodeType="tmRoot"/>
      </p:par>
    </p:tnLst>
  </p:timing>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image" Target="../media/image2.w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02.xml.rels><?xml version="1.0" encoding="UTF-8" standalone="yes"?>
<Relationships xmlns="http://schemas.openxmlformats.org/package/2006/relationships"><Relationship Id="rId3" Type="http://schemas.openxmlformats.org/officeDocument/2006/relationships/image" Target="../media/image71.png"/><Relationship Id="rId4" Type="http://schemas.openxmlformats.org/officeDocument/2006/relationships/image" Target="../media/image72.png"/><Relationship Id="rId5" Type="http://schemas.openxmlformats.org/officeDocument/2006/relationships/image" Target="../media/image73.png"/><Relationship Id="rId1" Type="http://schemas.openxmlformats.org/officeDocument/2006/relationships/slideLayout" Target="../slideLayouts/slideLayout22.xml"/><Relationship Id="rId2" Type="http://schemas.openxmlformats.org/officeDocument/2006/relationships/notesSlide" Target="../notesSlides/notesSlide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image" Target="../media/image74.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8.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9.png"/><Relationship Id="rId3" Type="http://schemas.openxmlformats.org/officeDocument/2006/relationships/image" Target="../media/image8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10.xml.rels><?xml version="1.0" encoding="UTF-8" standalone="yes"?>
<Relationships xmlns="http://schemas.openxmlformats.org/package/2006/relationships"><Relationship Id="rId3" Type="http://schemas.openxmlformats.org/officeDocument/2006/relationships/hyperlink" Target="http://www.psychomedia.qc.ca/traumatismes/qu-est-ce-que-le-stress-post-traumatique" TargetMode="External"/><Relationship Id="rId4" Type="http://schemas.openxmlformats.org/officeDocument/2006/relationships/hyperlink" Target="http://www.psychomedia.qc.ca/articles-psychologiques/qu-est-ce-qu-un-trouble-de-la-personnalite" TargetMode="External"/><Relationship Id="rId1" Type="http://schemas.openxmlformats.org/officeDocument/2006/relationships/slideLayout" Target="../slideLayouts/slideLayout2.xml"/><Relationship Id="rId2" Type="http://schemas.openxmlformats.org/officeDocument/2006/relationships/hyperlink" Target="http://www.psychomedia.qc.ca/depression/quels-sont-les-symptomes-de-depression" TargetMode="Externa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ncbi.nlm.nih.gov/entrez/query.fcgi?db=pubmed&amp;cmd=Search&amp;itool=pubmed_Abstract&amp;term=%22Chochinov+HM%22%5BAuthor%5D" TargetMode="External"/><Relationship Id="rId3" Type="http://schemas.openxmlformats.org/officeDocument/2006/relationships/hyperlink" Target="http://www.ncbi.nlm.nih.gov/entrez/query.fcgi?db=pubmed&amp;cmd=Retrieve&amp;dopt=AbstractPlus&amp;list_uids=16110001&amp;itool=pubmed_Abstract" TargetMode="Externa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1.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2.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3.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4.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5.png"/><Relationship Id="rId3" Type="http://schemas.openxmlformats.org/officeDocument/2006/relationships/image" Target="../media/image86.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9.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0.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1.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2.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png"/><Relationship Id="rId3" Type="http://schemas.openxmlformats.org/officeDocument/2006/relationships/image" Target="../media/image94.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5.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jpe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8.png"/><Relationship Id="rId3" Type="http://schemas.openxmlformats.org/officeDocument/2006/relationships/image" Target="../media/image99.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0.pn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1.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2.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4.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5.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6.pn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7.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8.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9.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1.pn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2.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vmlDrawing" Target="../drawings/vmlDrawing1.vml"/><Relationship Id="rId2" Type="http://schemas.openxmlformats.org/officeDocument/2006/relationships/slideLayout" Target="../slideLayouts/slideLayout12.xml"/><Relationship Id="rId3" Type="http://schemas.openxmlformats.org/officeDocument/2006/relationships/oleObject" Target="file:///C:\Users\sepa\Desktop\Programm_Samstag_HNO_290815-1.pdf"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9.jpeg"/><Relationship Id="rId3" Type="http://schemas.openxmlformats.org/officeDocument/2006/relationships/hyperlink" Target="http://www.ncbi.nlm.nih.gov/pubmed/18718696"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1" Type="http://schemas.openxmlformats.org/officeDocument/2006/relationships/slideLayout" Target="../slideLayouts/slideLayout12.xml"/><Relationship Id="rId2"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hyperlink" Target="http://fr.wikipedia.org/wiki/Grec_ancien" TargetMode="External"/><Relationship Id="rId3" Type="http://schemas.openxmlformats.org/officeDocument/2006/relationships/hyperlink" Target="http://fr.wikipedia.org/wiki/App%C3%A9tit"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3.jpeg"/><Relationship Id="rId3"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7" Type="http://schemas.openxmlformats.org/officeDocument/2006/relationships/image" Target="../media/image11.jpeg"/><Relationship Id="rId1" Type="http://schemas.openxmlformats.org/officeDocument/2006/relationships/slideLayout" Target="../slideLayouts/slideLayout4.xml"/><Relationship Id="rId2" Type="http://schemas.openxmlformats.org/officeDocument/2006/relationships/diagramData" Target="../diagrams/data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5.png"/><Relationship Id="rId3" Type="http://schemas.openxmlformats.org/officeDocument/2006/relationships/image" Target="../media/image2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7.png"/><Relationship Id="rId3" Type="http://schemas.openxmlformats.org/officeDocument/2006/relationships/image" Target="../media/image2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chart" Target="../charts/chart1.xml"/><Relationship Id="rId3" Type="http://schemas.openxmlformats.org/officeDocument/2006/relationships/image" Target="../media/image2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0.png"/><Relationship Id="rId3" Type="http://schemas.openxmlformats.org/officeDocument/2006/relationships/image" Target="../media/image2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1.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1.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1.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1.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hyperlink" Target="http://www.ncbi.nlm.nih.gov/pubmed/23543530" TargetMode="External"/><Relationship Id="rId3" Type="http://schemas.openxmlformats.org/officeDocument/2006/relationships/image" Target="../media/image3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 Id="rId3" Type="http://schemas.openxmlformats.org/officeDocument/2006/relationships/image" Target="../media/image3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11.jpeg"/><Relationship Id="rId1" Type="http://schemas.openxmlformats.org/officeDocument/2006/relationships/slideLayout" Target="../slideLayouts/slideLayout4.xml"/><Relationship Id="rId2" Type="http://schemas.openxmlformats.org/officeDocument/2006/relationships/diagramData" Target="../diagrams/data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wmf"/><Relationship Id="rId3" Type="http://schemas.openxmlformats.org/officeDocument/2006/relationships/image" Target="../media/image40.w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oleObject" Target="../embeddings/Document_Microsoft_Word_97_-_20041.doc"/><Relationship Id="rId1" Type="http://schemas.openxmlformats.org/officeDocument/2006/relationships/vmlDrawing" Target="../drawings/vmlDrawing2.vml"/><Relationship Id="rId2"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png"/><Relationship Id="rId3" Type="http://schemas.openxmlformats.org/officeDocument/2006/relationships/image" Target="../media/image4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wmf"/><Relationship Id="rId3" Type="http://schemas.openxmlformats.org/officeDocument/2006/relationships/image" Target="../media/image46.wm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3.wm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4.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 Id="rId3" Type="http://schemas.openxmlformats.org/officeDocument/2006/relationships/image" Target="../media/image56.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 Id="rId3" Type="http://schemas.openxmlformats.org/officeDocument/2006/relationships/image" Target="../media/image58.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png"/><Relationship Id="rId3" Type="http://schemas.openxmlformats.org/officeDocument/2006/relationships/image" Target="../media/image6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2.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3.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4.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630136"/>
            <a:ext cx="7686381" cy="1143000"/>
          </a:xfrm>
        </p:spPr>
        <p:txBody>
          <a:bodyPr>
            <a:normAutofit fontScale="90000"/>
          </a:bodyPr>
          <a:lstStyle/>
          <a:p>
            <a:r>
              <a:rPr lang="fr-CH" dirty="0" smtClean="0"/>
              <a:t>	</a:t>
            </a:r>
            <a:br>
              <a:rPr lang="fr-CH" dirty="0" smtClean="0"/>
            </a:br>
            <a:endParaRPr lang="fr-CH" dirty="0"/>
          </a:p>
        </p:txBody>
      </p:sp>
      <p:sp>
        <p:nvSpPr>
          <p:cNvPr id="3" name="Espace réservé du contenu 2"/>
          <p:cNvSpPr>
            <a:spLocks noGrp="1"/>
          </p:cNvSpPr>
          <p:nvPr>
            <p:ph idx="10"/>
          </p:nvPr>
        </p:nvSpPr>
        <p:spPr>
          <a:xfrm>
            <a:off x="4214810" y="4418893"/>
            <a:ext cx="4499992" cy="4392488"/>
          </a:xfrm>
        </p:spPr>
        <p:txBody>
          <a:bodyPr/>
          <a:lstStyle/>
          <a:p>
            <a:pPr>
              <a:buNone/>
            </a:pPr>
            <a:r>
              <a:rPr lang="fr-CH" dirty="0" smtClean="0"/>
              <a:t>PD, Dr Sophie Pautex</a:t>
            </a:r>
          </a:p>
          <a:p>
            <a:pPr>
              <a:buNone/>
            </a:pPr>
            <a:r>
              <a:rPr lang="fr-CH" dirty="0" smtClean="0"/>
              <a:t>Unité de  gériatrie et de soins palliatifs communautaires</a:t>
            </a:r>
          </a:p>
          <a:p>
            <a:pPr>
              <a:buNone/>
            </a:pPr>
            <a:r>
              <a:rPr lang="fr-CH" dirty="0" smtClean="0"/>
              <a:t>Service de médecine de premier recours</a:t>
            </a:r>
            <a:endParaRPr lang="fr-CH" dirty="0"/>
          </a:p>
        </p:txBody>
      </p:sp>
      <p:pic>
        <p:nvPicPr>
          <p:cNvPr id="5" name="Picture 10"/>
          <p:cNvPicPr>
            <a:picLocks noChangeAspect="1" noChangeArrowheads="1"/>
          </p:cNvPicPr>
          <p:nvPr/>
        </p:nvPicPr>
        <p:blipFill>
          <a:blip r:embed="rId2" cstate="print"/>
          <a:srcRect/>
          <a:stretch>
            <a:fillRect/>
          </a:stretch>
        </p:blipFill>
        <p:spPr bwMode="auto">
          <a:xfrm>
            <a:off x="3581400" y="6093421"/>
            <a:ext cx="1690692" cy="803377"/>
          </a:xfrm>
          <a:prstGeom prst="rect">
            <a:avLst/>
          </a:prstGeom>
          <a:noFill/>
          <a:ln w="9525">
            <a:noFill/>
            <a:miter lim="800000"/>
            <a:headEnd/>
            <a:tailEnd/>
          </a:ln>
          <a:effectLst/>
        </p:spPr>
      </p:pic>
      <p:sp>
        <p:nvSpPr>
          <p:cNvPr id="7" name="ZoneTexte 6"/>
          <p:cNvSpPr txBox="1"/>
          <p:nvPr/>
        </p:nvSpPr>
        <p:spPr>
          <a:xfrm>
            <a:off x="0" y="3500438"/>
            <a:ext cx="9144000" cy="215444"/>
          </a:xfrm>
          <a:prstGeom prst="rect">
            <a:avLst/>
          </a:prstGeom>
          <a:solidFill>
            <a:schemeClr val="tx2">
              <a:lumMod val="50000"/>
            </a:schemeClr>
          </a:solidFill>
        </p:spPr>
        <p:txBody>
          <a:bodyPr wrap="square" rtlCol="0">
            <a:spAutoFit/>
          </a:bodyPr>
          <a:lstStyle/>
          <a:p>
            <a:endParaRPr lang="fr-CH" sz="800" dirty="0"/>
          </a:p>
        </p:txBody>
      </p:sp>
      <p:pic>
        <p:nvPicPr>
          <p:cNvPr id="372737" name="Picture 1"/>
          <p:cNvPicPr>
            <a:picLocks noChangeAspect="1" noChangeArrowheads="1"/>
          </p:cNvPicPr>
          <p:nvPr/>
        </p:nvPicPr>
        <p:blipFill>
          <a:blip r:embed="rId3"/>
          <a:srcRect/>
          <a:stretch>
            <a:fillRect/>
          </a:stretch>
        </p:blipFill>
        <p:spPr bwMode="auto">
          <a:xfrm>
            <a:off x="1571604" y="630137"/>
            <a:ext cx="5572164" cy="2461510"/>
          </a:xfrm>
          <a:prstGeom prst="rect">
            <a:avLst/>
          </a:prstGeom>
          <a:noFill/>
          <a:ln w="9525">
            <a:noFill/>
            <a:miter lim="800000"/>
            <a:headEnd/>
            <a:tailEnd/>
          </a:ln>
          <a:effectLst/>
        </p:spPr>
      </p:pic>
      <p:pic>
        <p:nvPicPr>
          <p:cNvPr id="8" name="Image 1" descr="http://intrahug.hcuge.ch/sites/hug-drupal1.gva.intranet/files/contenu/img/LOGO_HUG_H_PANTONES.png"/>
          <p:cNvPicPr>
            <a:picLocks noChangeAspect="1" noChangeArrowheads="1"/>
          </p:cNvPicPr>
          <p:nvPr/>
        </p:nvPicPr>
        <p:blipFill>
          <a:blip r:embed="rId4" cstate="print"/>
          <a:srcRect/>
          <a:stretch>
            <a:fillRect/>
          </a:stretch>
        </p:blipFill>
        <p:spPr bwMode="auto">
          <a:xfrm>
            <a:off x="500035" y="6093421"/>
            <a:ext cx="2624166" cy="613934"/>
          </a:xfrm>
          <a:prstGeom prst="rect">
            <a:avLst/>
          </a:prstGeom>
          <a:noFill/>
          <a:ln w="9525">
            <a:noFill/>
            <a:miter lim="800000"/>
            <a:headEnd/>
            <a:tailEnd/>
          </a:ln>
        </p:spPr>
      </p:pic>
    </p:spTree>
  </p:cSld>
  <p:clrMapOvr>
    <a:masterClrMapping/>
  </p:clrMapOvr>
  <p:transition spd="slow" advClick="0" advTm="16000">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fr-CH" smtClean="0"/>
              <a:t>Evaluation</a:t>
            </a:r>
          </a:p>
        </p:txBody>
      </p:sp>
      <p:pic>
        <p:nvPicPr>
          <p:cNvPr id="38915" name="Picture 4"/>
          <p:cNvPicPr>
            <a:picLocks noGrp="1" noChangeAspect="1" noChangeArrowheads="1"/>
          </p:cNvPicPr>
          <p:nvPr>
            <p:ph sz="quarter" idx="1"/>
          </p:nvPr>
        </p:nvPicPr>
        <p:blipFill>
          <a:blip r:embed="rId2" cstate="print"/>
          <a:srcRect/>
          <a:stretch>
            <a:fillRect/>
          </a:stretch>
        </p:blipFill>
        <p:spPr>
          <a:xfrm>
            <a:off x="468313" y="1773238"/>
            <a:ext cx="4464050" cy="4164012"/>
          </a:xfrm>
          <a:noFill/>
        </p:spPr>
      </p:pic>
      <p:pic>
        <p:nvPicPr>
          <p:cNvPr id="38916" name="Picture 5"/>
          <p:cNvPicPr>
            <a:picLocks noChangeAspect="1" noChangeArrowheads="1"/>
          </p:cNvPicPr>
          <p:nvPr/>
        </p:nvPicPr>
        <p:blipFill>
          <a:blip r:embed="rId3" cstate="print"/>
          <a:srcRect/>
          <a:stretch>
            <a:fillRect/>
          </a:stretch>
        </p:blipFill>
        <p:spPr bwMode="auto">
          <a:xfrm>
            <a:off x="5148263" y="2924175"/>
            <a:ext cx="3733800" cy="844550"/>
          </a:xfrm>
          <a:prstGeom prst="rect">
            <a:avLst/>
          </a:prstGeom>
          <a:noFill/>
          <a:ln w="9525">
            <a:noFill/>
            <a:miter lim="800000"/>
            <a:headEnd/>
            <a:tailEnd/>
          </a:ln>
        </p:spPr>
      </p:pic>
      <p:sp>
        <p:nvSpPr>
          <p:cNvPr id="5" name="ZoneTexte 4"/>
          <p:cNvSpPr txBox="1"/>
          <p:nvPr/>
        </p:nvSpPr>
        <p:spPr>
          <a:xfrm>
            <a:off x="0" y="1214422"/>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dirty="0"/>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100</a:t>
            </a:fld>
            <a:endParaRPr lang="fr-FR"/>
          </a:p>
        </p:txBody>
      </p:sp>
      <p:pic>
        <p:nvPicPr>
          <p:cNvPr id="552962" name="Picture 2"/>
          <p:cNvPicPr>
            <a:picLocks noChangeAspect="1" noChangeArrowheads="1"/>
          </p:cNvPicPr>
          <p:nvPr/>
        </p:nvPicPr>
        <p:blipFill>
          <a:blip r:embed="rId2"/>
          <a:srcRect/>
          <a:stretch>
            <a:fillRect/>
          </a:stretch>
        </p:blipFill>
        <p:spPr bwMode="auto">
          <a:xfrm>
            <a:off x="1462088" y="2681288"/>
            <a:ext cx="6219825" cy="1495425"/>
          </a:xfrm>
          <a:prstGeom prst="rect">
            <a:avLst/>
          </a:prstGeom>
          <a:noFill/>
          <a:ln w="9525">
            <a:noFill/>
            <a:miter lim="800000"/>
            <a:headEnd/>
            <a:tailEnd/>
          </a:ln>
          <a:effectLst/>
        </p:spPr>
      </p:pic>
      <p:sp>
        <p:nvSpPr>
          <p:cNvPr id="7" name="Titr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CH" sz="4400" b="0" i="0" u="none" strike="noStrike" kern="1200" cap="none" spc="0" normalizeH="0" baseline="0" noProof="0" smtClean="0">
                <a:ln>
                  <a:noFill/>
                </a:ln>
                <a:solidFill>
                  <a:schemeClr val="tx1"/>
                </a:solidFill>
                <a:effectLst/>
                <a:uLnTx/>
                <a:uFillTx/>
                <a:latin typeface="+mj-lt"/>
                <a:ea typeface="+mj-ea"/>
                <a:cs typeface="+mj-cs"/>
              </a:rPr>
              <a:t>PHARMACOLOGIE (2)</a:t>
            </a:r>
            <a:endParaRPr kumimoji="0" lang="fr-CH"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8" name="ZoneTexte 7"/>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p:txBody>
          <a:bodyPr/>
          <a:lstStyle/>
          <a:p>
            <a:r>
              <a:rPr lang="de-DE" b="1" dirty="0" smtClean="0">
                <a:solidFill>
                  <a:schemeClr val="tx2"/>
                </a:solidFill>
              </a:rPr>
              <a:t>MUCITE</a:t>
            </a:r>
            <a:endParaRPr lang="en-US" b="1" dirty="0">
              <a:solidFill>
                <a:schemeClr val="tx2"/>
              </a:solidFill>
            </a:endParaRPr>
          </a:p>
        </p:txBody>
      </p:sp>
      <p:sp>
        <p:nvSpPr>
          <p:cNvPr id="16387" name="Rectangle 3"/>
          <p:cNvSpPr>
            <a:spLocks noGrp="1" noRot="1" noChangeArrowheads="1"/>
          </p:cNvSpPr>
          <p:nvPr>
            <p:ph type="body" idx="1"/>
          </p:nvPr>
        </p:nvSpPr>
        <p:spPr/>
        <p:txBody>
          <a:bodyPr/>
          <a:lstStyle/>
          <a:p>
            <a:pPr>
              <a:lnSpc>
                <a:spcPct val="90000"/>
              </a:lnSpc>
            </a:pPr>
            <a:r>
              <a:rPr lang="en-US" sz="3000"/>
              <a:t>Mucite est fréquente chez les patients oncologique (15-40%)</a:t>
            </a:r>
          </a:p>
          <a:p>
            <a:pPr>
              <a:lnSpc>
                <a:spcPct val="90000"/>
              </a:lnSpc>
              <a:buFont typeface="Arial" charset="0"/>
              <a:buNone/>
            </a:pPr>
            <a:endParaRPr lang="en-US" sz="3000"/>
          </a:p>
          <a:p>
            <a:pPr>
              <a:lnSpc>
                <a:spcPct val="90000"/>
              </a:lnSpc>
            </a:pPr>
            <a:r>
              <a:rPr lang="en-US" sz="3000">
                <a:solidFill>
                  <a:schemeClr val="accent1"/>
                </a:solidFill>
              </a:rPr>
              <a:t>Causes</a:t>
            </a:r>
          </a:p>
          <a:p>
            <a:pPr>
              <a:lnSpc>
                <a:spcPct val="90000"/>
              </a:lnSpc>
              <a:buFont typeface="Arial" charset="0"/>
              <a:buNone/>
            </a:pPr>
            <a:r>
              <a:rPr lang="en-US" sz="3000"/>
              <a:t>	(1) Radiotherapie -&gt;50% avec stade 3 ou 4</a:t>
            </a:r>
          </a:p>
          <a:p>
            <a:pPr>
              <a:lnSpc>
                <a:spcPct val="90000"/>
              </a:lnSpc>
              <a:buFont typeface="Arial" charset="0"/>
              <a:buNone/>
            </a:pPr>
            <a:r>
              <a:rPr lang="en-US" sz="3000"/>
              <a:t>	(2) Chimiothérapie (Antimétabolites: 5-FU, Methotrexate; Anthracycline: doxorubicin)</a:t>
            </a:r>
          </a:p>
          <a:p>
            <a:pPr>
              <a:lnSpc>
                <a:spcPct val="90000"/>
              </a:lnSpc>
              <a:buFont typeface="Arial" charset="0"/>
              <a:buNone/>
            </a:pPr>
            <a:r>
              <a:rPr lang="en-US" sz="3000"/>
              <a:t>	(3) Traitement avant transplantation de cellules souches -&gt; 100% mucite stade 3 ou 4</a:t>
            </a:r>
          </a:p>
        </p:txBody>
      </p:sp>
      <p:sp>
        <p:nvSpPr>
          <p:cNvPr id="4" name="ZoneTexte 3"/>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a:xfrm>
            <a:off x="301625" y="228600"/>
            <a:ext cx="8540750" cy="714375"/>
          </a:xfrm>
        </p:spPr>
        <p:txBody>
          <a:bodyPr/>
          <a:lstStyle/>
          <a:p>
            <a:r>
              <a:rPr lang="en-US" sz="3200" b="1" dirty="0" smtClean="0">
                <a:solidFill>
                  <a:schemeClr val="tx2"/>
                </a:solidFill>
              </a:rPr>
              <a:t>STADES</a:t>
            </a:r>
            <a:endParaRPr lang="en-US" b="1" dirty="0">
              <a:solidFill>
                <a:schemeClr val="tx2"/>
              </a:solidFill>
            </a:endParaRPr>
          </a:p>
        </p:txBody>
      </p:sp>
      <p:sp>
        <p:nvSpPr>
          <p:cNvPr id="24580" name="Rectangle 4"/>
          <p:cNvSpPr>
            <a:spLocks noGrp="1" noRot="1" noChangeArrowheads="1"/>
          </p:cNvSpPr>
          <p:nvPr>
            <p:ph type="body" sz="half" idx="2"/>
          </p:nvPr>
        </p:nvSpPr>
        <p:spPr>
          <a:xfrm flipV="1">
            <a:off x="533400" y="5638800"/>
            <a:ext cx="8229600" cy="76200"/>
          </a:xfrm>
        </p:spPr>
        <p:txBody>
          <a:bodyPr>
            <a:normAutofit fontScale="25000" lnSpcReduction="20000"/>
          </a:bodyPr>
          <a:lstStyle/>
          <a:p>
            <a:pPr>
              <a:lnSpc>
                <a:spcPct val="90000"/>
              </a:lnSpc>
              <a:buFont typeface="Arial" charset="0"/>
              <a:buNone/>
            </a:pPr>
            <a:endParaRPr lang="en-US" sz="2400"/>
          </a:p>
          <a:p>
            <a:pPr>
              <a:lnSpc>
                <a:spcPct val="90000"/>
              </a:lnSpc>
            </a:pPr>
            <a:endParaRPr lang="en-US" sz="2400"/>
          </a:p>
        </p:txBody>
      </p:sp>
      <p:pic>
        <p:nvPicPr>
          <p:cNvPr id="24581" name="Picture 5"/>
          <p:cNvPicPr>
            <a:picLocks noGrp="1" noChangeAspect="1" noChangeArrowheads="1"/>
          </p:cNvPicPr>
          <p:nvPr>
            <p:ph sz="half" idx="1"/>
          </p:nvPr>
        </p:nvPicPr>
        <p:blipFill>
          <a:blip r:embed="rId3"/>
          <a:srcRect/>
          <a:stretch>
            <a:fillRect/>
          </a:stretch>
        </p:blipFill>
        <p:spPr>
          <a:xfrm>
            <a:off x="179388" y="1143000"/>
            <a:ext cx="8713787" cy="4419600"/>
          </a:xfrm>
          <a:noFill/>
          <a:ln/>
        </p:spPr>
      </p:pic>
      <p:pic>
        <p:nvPicPr>
          <p:cNvPr id="24583" name="Picture 7"/>
          <p:cNvPicPr>
            <a:picLocks noChangeAspect="1" noChangeArrowheads="1"/>
          </p:cNvPicPr>
          <p:nvPr/>
        </p:nvPicPr>
        <p:blipFill>
          <a:blip r:embed="rId4"/>
          <a:srcRect/>
          <a:stretch>
            <a:fillRect/>
          </a:stretch>
        </p:blipFill>
        <p:spPr bwMode="auto">
          <a:xfrm>
            <a:off x="4114800" y="6172200"/>
            <a:ext cx="4546600" cy="266700"/>
          </a:xfrm>
          <a:prstGeom prst="rect">
            <a:avLst/>
          </a:prstGeom>
          <a:noFill/>
          <a:ln w="9525">
            <a:noFill/>
            <a:miter lim="800000"/>
            <a:headEnd/>
            <a:tailEnd/>
          </a:ln>
          <a:effectLst/>
        </p:spPr>
      </p:pic>
      <p:pic>
        <p:nvPicPr>
          <p:cNvPr id="24585" name="Picture 9"/>
          <p:cNvPicPr>
            <a:picLocks noChangeAspect="1" noChangeArrowheads="1"/>
          </p:cNvPicPr>
          <p:nvPr/>
        </p:nvPicPr>
        <p:blipFill>
          <a:blip r:embed="rId5"/>
          <a:srcRect/>
          <a:stretch>
            <a:fillRect/>
          </a:stretch>
        </p:blipFill>
        <p:spPr bwMode="auto">
          <a:xfrm>
            <a:off x="838200" y="6172200"/>
            <a:ext cx="3225800" cy="317500"/>
          </a:xfrm>
          <a:prstGeom prst="rect">
            <a:avLst/>
          </a:prstGeom>
          <a:noFill/>
          <a:ln w="9525">
            <a:noFill/>
            <a:miter lim="800000"/>
            <a:headEnd/>
            <a:tailEnd/>
          </a:ln>
          <a:effectLst/>
        </p:spPr>
      </p:pic>
      <p:sp>
        <p:nvSpPr>
          <p:cNvPr id="7" name="ZoneTexte 6"/>
          <p:cNvSpPr txBox="1"/>
          <p:nvPr/>
        </p:nvSpPr>
        <p:spPr>
          <a:xfrm>
            <a:off x="0" y="835253"/>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a:xfrm>
            <a:off x="533400" y="609600"/>
            <a:ext cx="4114800" cy="1139825"/>
          </a:xfrm>
        </p:spPr>
        <p:txBody>
          <a:bodyPr>
            <a:normAutofit fontScale="90000"/>
          </a:bodyPr>
          <a:lstStyle/>
          <a:p>
            <a:pPr algn="l"/>
            <a:r>
              <a:rPr lang="en-US" sz="3600" dirty="0" err="1">
                <a:solidFill>
                  <a:schemeClr val="tx2"/>
                </a:solidFill>
                <a:effectLst/>
              </a:rPr>
              <a:t>Stade</a:t>
            </a:r>
            <a:r>
              <a:rPr lang="en-US" sz="3600" dirty="0">
                <a:solidFill>
                  <a:schemeClr val="tx2"/>
                </a:solidFill>
                <a:effectLst/>
              </a:rPr>
              <a:t> de la </a:t>
            </a:r>
            <a:r>
              <a:rPr lang="en-US" sz="3600" dirty="0" err="1">
                <a:solidFill>
                  <a:schemeClr val="tx2"/>
                </a:solidFill>
                <a:effectLst/>
              </a:rPr>
              <a:t>mucite</a:t>
            </a:r>
            <a:r>
              <a:rPr lang="en-US" sz="3600" dirty="0">
                <a:solidFill>
                  <a:schemeClr val="tx2"/>
                </a:solidFill>
                <a:effectLst/>
              </a:rPr>
              <a:t> (Grade WHO)</a:t>
            </a:r>
            <a:endParaRPr lang="en-US" b="1" dirty="0">
              <a:solidFill>
                <a:schemeClr val="tx2"/>
              </a:solidFill>
              <a:effectLst/>
            </a:endParaRPr>
          </a:p>
        </p:txBody>
      </p:sp>
      <p:sp>
        <p:nvSpPr>
          <p:cNvPr id="23555" name="Rectangle 3"/>
          <p:cNvSpPr>
            <a:spLocks noGrp="1" noRot="1" noChangeArrowheads="1"/>
          </p:cNvSpPr>
          <p:nvPr>
            <p:ph type="body" sz="half" idx="1"/>
          </p:nvPr>
        </p:nvSpPr>
        <p:spPr>
          <a:xfrm>
            <a:off x="301625" y="1600200"/>
            <a:ext cx="4824413" cy="4498975"/>
          </a:xfrm>
        </p:spPr>
        <p:txBody>
          <a:bodyPr/>
          <a:lstStyle/>
          <a:p>
            <a:pPr eaLnBrk="0" hangingPunct="0">
              <a:spcBef>
                <a:spcPct val="0"/>
              </a:spcBef>
              <a:buClrTx/>
              <a:buSzTx/>
              <a:buFontTx/>
              <a:buNone/>
            </a:pPr>
            <a:endParaRPr lang="en-US" sz="2400">
              <a:effectLst/>
            </a:endParaRPr>
          </a:p>
          <a:p>
            <a:pPr eaLnBrk="0" hangingPunct="0">
              <a:spcBef>
                <a:spcPct val="0"/>
              </a:spcBef>
              <a:buClrTx/>
              <a:buSzTx/>
              <a:buFontTx/>
              <a:buNone/>
            </a:pPr>
            <a:endParaRPr lang="en-US" sz="2400">
              <a:effectLst/>
            </a:endParaRPr>
          </a:p>
          <a:p>
            <a:pPr eaLnBrk="0" hangingPunct="0">
              <a:spcBef>
                <a:spcPct val="0"/>
              </a:spcBef>
              <a:buClrTx/>
              <a:buSzTx/>
              <a:buFontTx/>
              <a:buNone/>
            </a:pPr>
            <a:r>
              <a:rPr lang="en-US" sz="2400">
                <a:effectLst/>
              </a:rPr>
              <a:t>1	Douleur buccale et 	erythème</a:t>
            </a:r>
          </a:p>
          <a:p>
            <a:pPr eaLnBrk="0" hangingPunct="0">
              <a:spcBef>
                <a:spcPct val="0"/>
              </a:spcBef>
              <a:buClrTx/>
              <a:buSzTx/>
              <a:buFontTx/>
              <a:buNone/>
            </a:pPr>
            <a:r>
              <a:rPr lang="en-US" sz="2400">
                <a:effectLst/>
              </a:rPr>
              <a:t>2  Erythème, ulcères, alimentation solides</a:t>
            </a:r>
          </a:p>
          <a:p>
            <a:pPr eaLnBrk="0" hangingPunct="0">
              <a:spcBef>
                <a:spcPct val="0"/>
              </a:spcBef>
              <a:buClrTx/>
              <a:buSzTx/>
              <a:buFontTx/>
              <a:buNone/>
            </a:pPr>
            <a:r>
              <a:rPr lang="en-US" sz="2400">
                <a:effectLst/>
              </a:rPr>
              <a:t>3  Ulcères, uniquement liquides</a:t>
            </a:r>
          </a:p>
          <a:p>
            <a:pPr eaLnBrk="0" hangingPunct="0">
              <a:spcBef>
                <a:spcPct val="0"/>
              </a:spcBef>
              <a:buClrTx/>
              <a:buSzTx/>
              <a:buFontTx/>
              <a:buNone/>
            </a:pPr>
            <a:r>
              <a:rPr lang="en-US" sz="2400">
                <a:effectLst/>
              </a:rPr>
              <a:t>4	Alimentation orale impossible (nécroses, hémorrhagies)</a:t>
            </a:r>
          </a:p>
        </p:txBody>
      </p:sp>
      <p:pic>
        <p:nvPicPr>
          <p:cNvPr id="23557" name="Picture 5"/>
          <p:cNvPicPr>
            <a:picLocks noGrp="1" noChangeAspect="1" noChangeArrowheads="1"/>
          </p:cNvPicPr>
          <p:nvPr>
            <p:ph sz="half" idx="2"/>
          </p:nvPr>
        </p:nvPicPr>
        <p:blipFill>
          <a:blip r:embed="rId2"/>
          <a:srcRect/>
          <a:stretch>
            <a:fillRect/>
          </a:stretch>
        </p:blipFill>
        <p:spPr>
          <a:xfrm>
            <a:off x="5334000" y="381000"/>
            <a:ext cx="2667000" cy="6019800"/>
          </a:xfrm>
          <a:noFill/>
          <a:ln/>
        </p:spPr>
      </p:pic>
      <p:sp>
        <p:nvSpPr>
          <p:cNvPr id="23558" name="Rectangle 6"/>
          <p:cNvSpPr>
            <a:spLocks noChangeArrowheads="1"/>
          </p:cNvSpPr>
          <p:nvPr/>
        </p:nvSpPr>
        <p:spPr bwMode="auto">
          <a:xfrm>
            <a:off x="4114800" y="6553200"/>
            <a:ext cx="5029200" cy="304800"/>
          </a:xfrm>
          <a:prstGeom prst="rect">
            <a:avLst/>
          </a:prstGeom>
          <a:noFill/>
          <a:ln w="9525">
            <a:noFill/>
            <a:miter lim="800000"/>
            <a:headEnd/>
            <a:tailEnd/>
          </a:ln>
          <a:effectLst/>
        </p:spPr>
        <p:txBody>
          <a:bodyPr>
            <a:spAutoFit/>
          </a:bodyPr>
          <a:lstStyle/>
          <a:p>
            <a:pPr eaLnBrk="0" hangingPunct="0"/>
            <a:r>
              <a:rPr lang="en-US" sz="1400">
                <a:latin typeface="Arial" charset="0"/>
              </a:rPr>
              <a:t>MASCC Mukositis Guidelines, Im Fokus Onkologie 11/04</a:t>
            </a:r>
            <a:endParaRPr lang="en-US" sz="2800">
              <a:latin typeface="Times" charset="0"/>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104</a:t>
            </a:fld>
            <a:endParaRPr lang="fr-FR"/>
          </a:p>
        </p:txBody>
      </p:sp>
      <p:pic>
        <p:nvPicPr>
          <p:cNvPr id="247810" name="Picture 2"/>
          <p:cNvPicPr>
            <a:picLocks noChangeAspect="1" noChangeArrowheads="1"/>
          </p:cNvPicPr>
          <p:nvPr/>
        </p:nvPicPr>
        <p:blipFill>
          <a:blip r:embed="rId2"/>
          <a:srcRect/>
          <a:stretch>
            <a:fillRect/>
          </a:stretch>
        </p:blipFill>
        <p:spPr bwMode="auto">
          <a:xfrm>
            <a:off x="1428750" y="1000125"/>
            <a:ext cx="6286500" cy="4857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PAIN MANAGEMENT</a:t>
            </a:r>
            <a:endParaRPr lang="fr-CH" dirty="0"/>
          </a:p>
        </p:txBody>
      </p:sp>
      <p:sp>
        <p:nvSpPr>
          <p:cNvPr id="3" name="Espace réservé du contenu 2"/>
          <p:cNvSpPr>
            <a:spLocks noGrp="1"/>
          </p:cNvSpPr>
          <p:nvPr>
            <p:ph idx="1"/>
          </p:nvPr>
        </p:nvSpPr>
        <p:spPr/>
        <p:txBody>
          <a:bodyPr>
            <a:normAutofit lnSpcReduction="10000"/>
          </a:bodyPr>
          <a:lstStyle/>
          <a:p>
            <a:pPr>
              <a:buNone/>
            </a:pPr>
            <a:r>
              <a:rPr lang="en-US" dirty="0" smtClean="0"/>
              <a:t>Pain management for OM may require topical analgesics including aspirin and </a:t>
            </a:r>
            <a:r>
              <a:rPr lang="en-US" dirty="0" err="1" smtClean="0"/>
              <a:t>lidocaine</a:t>
            </a:r>
            <a:r>
              <a:rPr lang="en-US" dirty="0" smtClean="0"/>
              <a:t>. </a:t>
            </a:r>
          </a:p>
          <a:p>
            <a:pPr>
              <a:buNone/>
            </a:pPr>
            <a:r>
              <a:rPr lang="en-US" dirty="0" smtClean="0"/>
              <a:t>As the </a:t>
            </a:r>
            <a:r>
              <a:rPr lang="en-US" dirty="0" err="1" smtClean="0"/>
              <a:t>mucositis</a:t>
            </a:r>
            <a:r>
              <a:rPr lang="en-US" dirty="0" smtClean="0"/>
              <a:t> progress opioids may be required starting from a week to strong opioid (morphine or fentanyl) </a:t>
            </a:r>
          </a:p>
          <a:p>
            <a:pPr>
              <a:buNone/>
            </a:pPr>
            <a:r>
              <a:rPr lang="en-US" dirty="0" smtClean="0"/>
              <a:t>Morphine mouth gargles may be effective in controlling oral pain associated with </a:t>
            </a:r>
            <a:r>
              <a:rPr lang="en-US" dirty="0" err="1" smtClean="0"/>
              <a:t>mucositis</a:t>
            </a:r>
            <a:r>
              <a:rPr lang="en-US" dirty="0" smtClean="0"/>
              <a:t> and may reduce the need for </a:t>
            </a:r>
            <a:r>
              <a:rPr lang="fr-CH" dirty="0" err="1" smtClean="0"/>
              <a:t>systemic</a:t>
            </a:r>
            <a:r>
              <a:rPr lang="fr-CH" dirty="0" smtClean="0"/>
              <a:t> morphine</a:t>
            </a:r>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105</a:t>
            </a:fld>
            <a:endParaRPr lang="fr-FR"/>
          </a:p>
        </p:txBody>
      </p:sp>
      <p:sp>
        <p:nvSpPr>
          <p:cNvPr id="6" name="ZoneTexte 5"/>
          <p:cNvSpPr txBox="1"/>
          <p:nvPr/>
        </p:nvSpPr>
        <p:spPr>
          <a:xfrm>
            <a:off x="0" y="1202194"/>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106</a:t>
            </a:fld>
            <a:endParaRPr lang="fr-FR"/>
          </a:p>
        </p:txBody>
      </p:sp>
      <p:pic>
        <p:nvPicPr>
          <p:cNvPr id="524290" name="Picture 2"/>
          <p:cNvPicPr>
            <a:picLocks noChangeAspect="1" noChangeArrowheads="1"/>
          </p:cNvPicPr>
          <p:nvPr/>
        </p:nvPicPr>
        <p:blipFill>
          <a:blip r:embed="rId2"/>
          <a:srcRect/>
          <a:stretch>
            <a:fillRect/>
          </a:stretch>
        </p:blipFill>
        <p:spPr bwMode="auto">
          <a:xfrm>
            <a:off x="0" y="1181100"/>
            <a:ext cx="8686800" cy="4495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107</a:t>
            </a:fld>
            <a:endParaRPr lang="fr-FR"/>
          </a:p>
        </p:txBody>
      </p:sp>
      <p:pic>
        <p:nvPicPr>
          <p:cNvPr id="528386" name="Picture 2"/>
          <p:cNvPicPr>
            <a:picLocks noChangeAspect="1" noChangeArrowheads="1"/>
          </p:cNvPicPr>
          <p:nvPr/>
        </p:nvPicPr>
        <p:blipFill>
          <a:blip r:embed="rId2"/>
          <a:srcRect/>
          <a:stretch>
            <a:fillRect/>
          </a:stretch>
        </p:blipFill>
        <p:spPr bwMode="auto">
          <a:xfrm>
            <a:off x="766763" y="590550"/>
            <a:ext cx="7610475" cy="5676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108</a:t>
            </a:fld>
            <a:endParaRPr lang="fr-FR"/>
          </a:p>
        </p:txBody>
      </p:sp>
      <p:pic>
        <p:nvPicPr>
          <p:cNvPr id="539650" name="Picture 2"/>
          <p:cNvPicPr>
            <a:picLocks noChangeAspect="1" noChangeArrowheads="1"/>
          </p:cNvPicPr>
          <p:nvPr/>
        </p:nvPicPr>
        <p:blipFill>
          <a:blip r:embed="rId2"/>
          <a:srcRect/>
          <a:stretch>
            <a:fillRect/>
          </a:stretch>
        </p:blipFill>
        <p:spPr bwMode="auto">
          <a:xfrm>
            <a:off x="147634" y="500042"/>
            <a:ext cx="8539166" cy="58563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3" name="Rectangle 1"/>
          <p:cNvSpPr>
            <a:spLocks noGrp="1" noChangeArrowheads="1"/>
          </p:cNvSpPr>
          <p:nvPr>
            <p:ph type="ctrTitle"/>
          </p:nvPr>
        </p:nvSpPr>
        <p:spPr>
          <a:xfrm>
            <a:off x="0" y="795317"/>
            <a:ext cx="7772400" cy="1470025"/>
          </a:xfrm>
        </p:spPr>
        <p:txBody>
          <a:bodyPr lIns="88896" tIns="50798" rIns="88896" bIns="50798">
            <a:normAutofit/>
          </a:bodyPr>
          <a:lstStyle/>
          <a:p>
            <a:pPr algn="l" defTabSz="914145"/>
            <a:r>
              <a:rPr lang="fr-FR" sz="4000" dirty="0">
                <a:latin typeface="Helvetica" charset="0"/>
                <a:ea typeface="Helvetica" charset="0"/>
                <a:cs typeface="Helvetica" charset="0"/>
                <a:sym typeface="Helvetica" charset="0"/>
              </a:rPr>
              <a:t> </a:t>
            </a:r>
            <a:r>
              <a:rPr lang="fr-FR" sz="3200" dirty="0" smtClean="0">
                <a:latin typeface="Helvetica" charset="0"/>
                <a:ea typeface="Helvetica" charset="0"/>
                <a:cs typeface="Helvetica" charset="0"/>
                <a:sym typeface="Helvetica" charset="0"/>
              </a:rPr>
              <a:t>Les troubles </a:t>
            </a:r>
            <a:r>
              <a:rPr lang="fr-FR" sz="3200" dirty="0">
                <a:latin typeface="Helvetica" charset="0"/>
                <a:ea typeface="Helvetica" charset="0"/>
                <a:cs typeface="Helvetica" charset="0"/>
                <a:sym typeface="Helvetica" charset="0"/>
              </a:rPr>
              <a:t>de l'adaptation </a:t>
            </a:r>
            <a:endParaRPr lang="fr-FR" sz="4000" dirty="0"/>
          </a:p>
        </p:txBody>
      </p:sp>
      <p:sp>
        <p:nvSpPr>
          <p:cNvPr id="4" name="Sous-titre 3"/>
          <p:cNvSpPr>
            <a:spLocks noGrp="1"/>
          </p:cNvSpPr>
          <p:nvPr>
            <p:ph type="subTitle" idx="1"/>
          </p:nvPr>
        </p:nvSpPr>
        <p:spPr/>
        <p:txBody>
          <a:bodyPr/>
          <a:lstStyle/>
          <a:p>
            <a:endParaRPr lang="fr-CH" dirty="0"/>
          </a:p>
        </p:txBody>
      </p:sp>
      <p:pic>
        <p:nvPicPr>
          <p:cNvPr id="5" name="Picture 2"/>
          <p:cNvPicPr>
            <a:picLocks noChangeAspect="1" noChangeArrowheads="1"/>
          </p:cNvPicPr>
          <p:nvPr/>
        </p:nvPicPr>
        <p:blipFill>
          <a:blip r:embed="rId2"/>
          <a:srcRect/>
          <a:stretch>
            <a:fillRect/>
          </a:stretch>
        </p:blipFill>
        <p:spPr bwMode="auto">
          <a:xfrm>
            <a:off x="685800" y="1898629"/>
            <a:ext cx="7324725" cy="3038475"/>
          </a:xfrm>
          <a:prstGeom prst="rect">
            <a:avLst/>
          </a:prstGeom>
          <a:noFill/>
          <a:ln w="9525">
            <a:noFill/>
            <a:miter lim="800000"/>
            <a:headEnd/>
            <a:tailEnd/>
          </a:ln>
          <a:effectLst/>
        </p:spPr>
      </p:pic>
      <p:pic>
        <p:nvPicPr>
          <p:cNvPr id="6" name="Picture 2"/>
          <p:cNvPicPr>
            <a:picLocks noChangeAspect="1" noChangeArrowheads="1"/>
          </p:cNvPicPr>
          <p:nvPr/>
        </p:nvPicPr>
        <p:blipFill>
          <a:blip r:embed="rId3"/>
          <a:srcRect/>
          <a:stretch>
            <a:fillRect/>
          </a:stretch>
        </p:blipFill>
        <p:spPr bwMode="auto">
          <a:xfrm>
            <a:off x="619125" y="5143512"/>
            <a:ext cx="7839075" cy="1495425"/>
          </a:xfrm>
          <a:prstGeom prst="rect">
            <a:avLst/>
          </a:prstGeom>
          <a:noFill/>
          <a:ln w="9525">
            <a:noFill/>
            <a:miter lim="800000"/>
            <a:headEnd/>
            <a:tailEnd/>
          </a:ln>
          <a:effectLst/>
        </p:spPr>
      </p:pic>
      <p:sp>
        <p:nvSpPr>
          <p:cNvPr id="7" name="Rectangle 1"/>
          <p:cNvSpPr txBox="1">
            <a:spLocks noChangeArrowheads="1"/>
          </p:cNvSpPr>
          <p:nvPr/>
        </p:nvSpPr>
        <p:spPr>
          <a:xfrm>
            <a:off x="0" y="60305"/>
            <a:ext cx="8458200" cy="1470025"/>
          </a:xfrm>
          <a:prstGeom prst="rect">
            <a:avLst/>
          </a:prstGeom>
        </p:spPr>
        <p:txBody>
          <a:bodyPr vert="horz" lIns="88896" tIns="50798" rIns="88896" bIns="50798" rtlCol="0" anchor="ctr">
            <a:normAutofit/>
          </a:bodyPr>
          <a:lstStyle/>
          <a:p>
            <a:pPr marL="0" marR="0" lvl="0" indent="0" algn="ctr" defTabSz="914145" rtl="0" eaLnBrk="1" fontAlgn="auto" latinLnBrk="0" hangingPunct="1">
              <a:lnSpc>
                <a:spcPct val="100000"/>
              </a:lnSpc>
              <a:spcBef>
                <a:spcPct val="0"/>
              </a:spcBef>
              <a:spcAft>
                <a:spcPts val="0"/>
              </a:spcAft>
              <a:buClrTx/>
              <a:buSzTx/>
              <a:buFontTx/>
              <a:buNone/>
              <a:tabLst/>
              <a:defRPr/>
            </a:pPr>
            <a:r>
              <a:rPr kumimoji="0" lang="fr-FR" sz="3600" b="0" i="0" u="none" strike="noStrike" kern="1200" cap="none" spc="0" normalizeH="0" baseline="0" noProof="0" dirty="0" smtClean="0">
                <a:ln>
                  <a:noFill/>
                </a:ln>
                <a:solidFill>
                  <a:schemeClr val="tx1"/>
                </a:solidFill>
                <a:effectLst/>
                <a:uLnTx/>
                <a:uFillTx/>
                <a:latin typeface="Helvetica" charset="0"/>
                <a:ea typeface="Helvetica" charset="0"/>
                <a:cs typeface="Helvetica" charset="0"/>
                <a:sym typeface="Helvetica" charset="0"/>
              </a:rPr>
              <a:t> LES PROBLEMES PSYCHIATRIQUES</a:t>
            </a:r>
            <a:endParaRPr kumimoji="0" lang="fr-FR" sz="3600" b="0" i="0" u="none" strike="noStrike" kern="1200" cap="none" spc="0" normalizeH="0" baseline="0" noProof="0" dirty="0">
              <a:ln>
                <a:noFill/>
              </a:ln>
              <a:solidFill>
                <a:schemeClr val="tx1"/>
              </a:solidFill>
              <a:effectLst/>
              <a:uLnTx/>
              <a:uFillTx/>
              <a:latin typeface="+mj-lt"/>
              <a:ea typeface="+mj-ea"/>
              <a:cs typeface="+mj-cs"/>
            </a:endParaRPr>
          </a:p>
        </p:txBody>
      </p:sp>
      <p:sp>
        <p:nvSpPr>
          <p:cNvPr id="8" name="ZoneTexte 7"/>
          <p:cNvSpPr txBox="1"/>
          <p:nvPr/>
        </p:nvSpPr>
        <p:spPr>
          <a:xfrm>
            <a:off x="0" y="1142984"/>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571472" y="0"/>
            <a:ext cx="7772400" cy="1143000"/>
          </a:xfrm>
        </p:spPr>
        <p:txBody>
          <a:bodyPr/>
          <a:lstStyle/>
          <a:p>
            <a:pPr eaLnBrk="1" hangingPunct="1"/>
            <a:r>
              <a:rPr lang="fr-CH" dirty="0" smtClean="0"/>
              <a:t>Dyspnée: étiologies</a:t>
            </a:r>
            <a:endParaRPr lang="fr-FR" dirty="0" smtClean="0"/>
          </a:p>
        </p:txBody>
      </p:sp>
      <p:sp>
        <p:nvSpPr>
          <p:cNvPr id="37891" name="Rectangle 3"/>
          <p:cNvSpPr>
            <a:spLocks noGrp="1" noChangeArrowheads="1"/>
          </p:cNvSpPr>
          <p:nvPr>
            <p:ph sz="quarter" idx="1"/>
          </p:nvPr>
        </p:nvSpPr>
        <p:spPr>
          <a:xfrm>
            <a:off x="250825" y="1214422"/>
            <a:ext cx="8382000" cy="5643578"/>
          </a:xfrm>
        </p:spPr>
        <p:txBody>
          <a:bodyPr>
            <a:normAutofit/>
          </a:bodyPr>
          <a:lstStyle/>
          <a:p>
            <a:pPr algn="just" eaLnBrk="1" hangingPunct="1">
              <a:lnSpc>
                <a:spcPct val="80000"/>
              </a:lnSpc>
              <a:buFont typeface="Wingdings" pitchFamily="2" charset="2"/>
              <a:buChar char=""/>
            </a:pPr>
            <a:r>
              <a:rPr lang="fr-FR" sz="900" u="sng" dirty="0" smtClean="0"/>
              <a:t>Causes pulmonaires</a:t>
            </a:r>
          </a:p>
          <a:p>
            <a:pPr lvl="1" algn="just" eaLnBrk="1" hangingPunct="1">
              <a:lnSpc>
                <a:spcPct val="80000"/>
              </a:lnSpc>
              <a:buFont typeface="Wingdings" pitchFamily="2" charset="2"/>
              <a:buChar char=""/>
            </a:pPr>
            <a:r>
              <a:rPr lang="fr-FR" sz="1200" dirty="0" smtClean="0"/>
              <a:t>Compression tumorale-atélectasie/ COMPRESSION TRACHEE</a:t>
            </a:r>
          </a:p>
          <a:p>
            <a:pPr lvl="1" algn="just" eaLnBrk="1" hangingPunct="1">
              <a:lnSpc>
                <a:spcPct val="80000"/>
              </a:lnSpc>
              <a:buFont typeface="Wingdings" pitchFamily="2" charset="2"/>
              <a:buChar char=""/>
            </a:pPr>
            <a:r>
              <a:rPr lang="fr-CH" sz="1200" dirty="0" smtClean="0"/>
              <a:t>Épanchement pleural</a:t>
            </a:r>
          </a:p>
          <a:p>
            <a:pPr lvl="1" algn="just" eaLnBrk="1" hangingPunct="1">
              <a:lnSpc>
                <a:spcPct val="80000"/>
              </a:lnSpc>
              <a:buFont typeface="Wingdings" pitchFamily="2" charset="2"/>
              <a:buChar char=""/>
            </a:pPr>
            <a:r>
              <a:rPr lang="fr-CH" sz="1200" dirty="0" smtClean="0"/>
              <a:t>lymphangite carcinomateuse</a:t>
            </a:r>
          </a:p>
          <a:p>
            <a:pPr lvl="1" algn="just" eaLnBrk="1" hangingPunct="1">
              <a:lnSpc>
                <a:spcPct val="80000"/>
              </a:lnSpc>
              <a:buFont typeface="Wingdings" pitchFamily="2" charset="2"/>
              <a:buChar char=""/>
            </a:pPr>
            <a:r>
              <a:rPr lang="fr-CH" sz="1200" dirty="0" smtClean="0"/>
              <a:t>syndrome de la veine cave supérieure</a:t>
            </a:r>
          </a:p>
          <a:p>
            <a:pPr lvl="1" algn="just" eaLnBrk="1" hangingPunct="1">
              <a:lnSpc>
                <a:spcPct val="80000"/>
              </a:lnSpc>
              <a:buFont typeface="Wingdings" pitchFamily="2" charset="2"/>
              <a:buChar char=""/>
            </a:pPr>
            <a:r>
              <a:rPr lang="it-IT" sz="1200" dirty="0" smtClean="0"/>
              <a:t>fibrose pulmonaire (chimio et radio toxicité)</a:t>
            </a:r>
          </a:p>
          <a:p>
            <a:pPr lvl="1" algn="just" eaLnBrk="1" hangingPunct="1">
              <a:lnSpc>
                <a:spcPct val="80000"/>
              </a:lnSpc>
              <a:buFont typeface="Wingdings" pitchFamily="2" charset="2"/>
              <a:buChar char=""/>
            </a:pPr>
            <a:r>
              <a:rPr lang="fr-CH" sz="1200" dirty="0" err="1" smtClean="0"/>
              <a:t>status</a:t>
            </a:r>
            <a:r>
              <a:rPr lang="fr-CH" sz="1200" dirty="0" smtClean="0"/>
              <a:t> après lobectomie, </a:t>
            </a:r>
            <a:r>
              <a:rPr lang="fr-CH" sz="1200" dirty="0" err="1" smtClean="0"/>
              <a:t>pulmonectomie</a:t>
            </a:r>
            <a:endParaRPr lang="fr-CH" sz="1200" dirty="0" smtClean="0"/>
          </a:p>
          <a:p>
            <a:pPr lvl="1" algn="just" eaLnBrk="1" hangingPunct="1">
              <a:lnSpc>
                <a:spcPct val="80000"/>
              </a:lnSpc>
              <a:buFont typeface="Wingdings" pitchFamily="2" charset="2"/>
              <a:buChar char=""/>
            </a:pPr>
            <a:r>
              <a:rPr lang="fr-CH" sz="1200" dirty="0" smtClean="0"/>
              <a:t>embolie pulmonaire récidivante</a:t>
            </a:r>
          </a:p>
          <a:p>
            <a:pPr lvl="1" algn="just" eaLnBrk="1" hangingPunct="1">
              <a:lnSpc>
                <a:spcPct val="80000"/>
              </a:lnSpc>
              <a:buFont typeface="Wingdings" pitchFamily="2" charset="2"/>
              <a:buChar char=""/>
            </a:pPr>
            <a:r>
              <a:rPr lang="fr-CH" sz="1200" dirty="0" smtClean="0"/>
              <a:t>infection pulmonaire, </a:t>
            </a:r>
            <a:r>
              <a:rPr lang="fr-CH" sz="1200" dirty="0" err="1" smtClean="0"/>
              <a:t>bronchoaspiration</a:t>
            </a:r>
            <a:endParaRPr lang="fr-CH" sz="1200" dirty="0" smtClean="0"/>
          </a:p>
          <a:p>
            <a:pPr lvl="1" algn="just" eaLnBrk="1" hangingPunct="1">
              <a:lnSpc>
                <a:spcPct val="80000"/>
              </a:lnSpc>
              <a:buFont typeface="Wingdings" pitchFamily="2" charset="2"/>
              <a:buChar char=""/>
            </a:pPr>
            <a:r>
              <a:rPr lang="fr-CH" sz="1200" dirty="0" smtClean="0"/>
              <a:t>BPCO/asthme</a:t>
            </a:r>
          </a:p>
          <a:p>
            <a:pPr lvl="1" algn="just" eaLnBrk="1" hangingPunct="1">
              <a:lnSpc>
                <a:spcPct val="80000"/>
              </a:lnSpc>
              <a:buFont typeface="Wingdings" pitchFamily="2" charset="2"/>
              <a:buChar char=""/>
            </a:pPr>
            <a:r>
              <a:rPr lang="fr-CH" sz="1200" dirty="0" smtClean="0"/>
              <a:t>augmentation du volume abdominal </a:t>
            </a:r>
          </a:p>
          <a:p>
            <a:pPr algn="just" eaLnBrk="1" hangingPunct="1">
              <a:lnSpc>
                <a:spcPct val="80000"/>
              </a:lnSpc>
              <a:buFont typeface="Wingdings" pitchFamily="2" charset="2"/>
              <a:buChar char=""/>
            </a:pPr>
            <a:r>
              <a:rPr lang="fr-CH" sz="900" u="sng" dirty="0" smtClean="0"/>
              <a:t>Causes cardiaques</a:t>
            </a:r>
          </a:p>
          <a:p>
            <a:pPr lvl="1" algn="just" eaLnBrk="1" hangingPunct="1">
              <a:lnSpc>
                <a:spcPct val="80000"/>
              </a:lnSpc>
              <a:buFont typeface="Wingdings" pitchFamily="2" charset="2"/>
              <a:buChar char=""/>
            </a:pPr>
            <a:r>
              <a:rPr lang="fr-FR" sz="1200" dirty="0" smtClean="0"/>
              <a:t>insuffisance cardiaque</a:t>
            </a:r>
          </a:p>
          <a:p>
            <a:pPr lvl="1" algn="just" eaLnBrk="1" hangingPunct="1">
              <a:lnSpc>
                <a:spcPct val="80000"/>
              </a:lnSpc>
              <a:buFont typeface="Wingdings" pitchFamily="2" charset="2"/>
              <a:buChar char=""/>
            </a:pPr>
            <a:r>
              <a:rPr lang="fr-FR" sz="1200" dirty="0" smtClean="0"/>
              <a:t>épanchement péricardique</a:t>
            </a:r>
          </a:p>
          <a:p>
            <a:pPr lvl="1" algn="just" eaLnBrk="1" hangingPunct="1">
              <a:lnSpc>
                <a:spcPct val="80000"/>
              </a:lnSpc>
              <a:buFont typeface="Wingdings" pitchFamily="2" charset="2"/>
              <a:buChar char=""/>
            </a:pPr>
            <a:r>
              <a:rPr lang="fr-FR" sz="1200" dirty="0" smtClean="0"/>
              <a:t>hypertension pulmonaire</a:t>
            </a:r>
          </a:p>
          <a:p>
            <a:pPr algn="just" eaLnBrk="1" hangingPunct="1">
              <a:lnSpc>
                <a:spcPct val="80000"/>
              </a:lnSpc>
              <a:buFont typeface="Wingdings" pitchFamily="2" charset="2"/>
              <a:buChar char=""/>
            </a:pPr>
            <a:r>
              <a:rPr lang="fr-CH" sz="900" u="sng" dirty="0" smtClean="0"/>
              <a:t>Causes musculaires</a:t>
            </a:r>
          </a:p>
          <a:p>
            <a:pPr lvl="1" algn="just" eaLnBrk="1" hangingPunct="1">
              <a:lnSpc>
                <a:spcPct val="80000"/>
              </a:lnSpc>
              <a:buFont typeface="Wingdings" pitchFamily="2" charset="2"/>
              <a:buChar char=""/>
            </a:pPr>
            <a:r>
              <a:rPr lang="fr-FR" sz="1200" dirty="0" smtClean="0"/>
              <a:t>Cachexie myopathie</a:t>
            </a:r>
          </a:p>
          <a:p>
            <a:pPr lvl="1" algn="just" eaLnBrk="1" hangingPunct="1">
              <a:lnSpc>
                <a:spcPct val="80000"/>
              </a:lnSpc>
              <a:buFont typeface="Wingdings" pitchFamily="2" charset="2"/>
              <a:buChar char=""/>
            </a:pPr>
            <a:r>
              <a:rPr lang="fr-FR" sz="1200" dirty="0" smtClean="0"/>
              <a:t>paralysie diaphragmatique</a:t>
            </a:r>
          </a:p>
          <a:p>
            <a:pPr lvl="1" algn="just" eaLnBrk="1" hangingPunct="1">
              <a:lnSpc>
                <a:spcPct val="80000"/>
              </a:lnSpc>
              <a:buFont typeface="Wingdings" pitchFamily="2" charset="2"/>
              <a:buChar char=""/>
            </a:pPr>
            <a:r>
              <a:rPr lang="fr-FR" sz="1200" dirty="0" smtClean="0"/>
              <a:t>paralysie des cordes vocales</a:t>
            </a:r>
          </a:p>
          <a:p>
            <a:pPr algn="just" eaLnBrk="1" hangingPunct="1">
              <a:lnSpc>
                <a:spcPct val="80000"/>
              </a:lnSpc>
              <a:buFont typeface="Wingdings" pitchFamily="2" charset="2"/>
              <a:buChar char=""/>
            </a:pPr>
            <a:r>
              <a:rPr lang="fr-CH" sz="900" u="sng" dirty="0" smtClean="0"/>
              <a:t>Causes centrales</a:t>
            </a:r>
          </a:p>
          <a:p>
            <a:pPr lvl="1" algn="just" eaLnBrk="1" hangingPunct="1">
              <a:lnSpc>
                <a:spcPct val="80000"/>
              </a:lnSpc>
              <a:buFont typeface="Wingdings" pitchFamily="2" charset="2"/>
              <a:buChar char=""/>
            </a:pPr>
            <a:r>
              <a:rPr lang="fr-FR" sz="1200" dirty="0" smtClean="0"/>
              <a:t>dépression respiratoire induite par les médicaments</a:t>
            </a:r>
          </a:p>
          <a:p>
            <a:pPr lvl="1" algn="just" eaLnBrk="1" hangingPunct="1">
              <a:lnSpc>
                <a:spcPct val="80000"/>
              </a:lnSpc>
              <a:buFont typeface="Wingdings" pitchFamily="2" charset="2"/>
              <a:buChar char=""/>
            </a:pPr>
            <a:r>
              <a:rPr lang="fr-FR" sz="1200" dirty="0" smtClean="0"/>
              <a:t>troubles métaboliques (fièvre, anémie, hypoxémie, acidose)lésions cérébrales</a:t>
            </a:r>
          </a:p>
          <a:p>
            <a:pPr algn="just" eaLnBrk="1" hangingPunct="1">
              <a:lnSpc>
                <a:spcPct val="80000"/>
              </a:lnSpc>
              <a:buFont typeface="Wingdings" pitchFamily="2" charset="2"/>
              <a:buChar char=""/>
            </a:pPr>
            <a:r>
              <a:rPr lang="fr-CH" sz="900" u="sng" dirty="0" smtClean="0"/>
              <a:t>Autres causes</a:t>
            </a:r>
          </a:p>
          <a:p>
            <a:pPr lvl="1" algn="just" eaLnBrk="1" hangingPunct="1">
              <a:lnSpc>
                <a:spcPct val="80000"/>
              </a:lnSpc>
              <a:buFont typeface="Wingdings" pitchFamily="2" charset="2"/>
              <a:buChar char=""/>
            </a:pPr>
            <a:r>
              <a:rPr lang="fr-FR" sz="1200" dirty="0" smtClean="0"/>
              <a:t>anxiété (en particulier attaques de panique)</a:t>
            </a:r>
          </a:p>
          <a:p>
            <a:pPr lvl="1" algn="just" eaLnBrk="1" hangingPunct="1">
              <a:lnSpc>
                <a:spcPct val="80000"/>
              </a:lnSpc>
              <a:buFont typeface="Wingdings" pitchFamily="2" charset="2"/>
              <a:buChar char=""/>
            </a:pPr>
            <a:r>
              <a:rPr lang="fr-FR" sz="1200" dirty="0" smtClean="0"/>
              <a:t>douleur mal contrôlée</a:t>
            </a:r>
          </a:p>
          <a:p>
            <a:pPr lvl="1" algn="just" eaLnBrk="1" hangingPunct="1">
              <a:lnSpc>
                <a:spcPct val="80000"/>
              </a:lnSpc>
              <a:buFont typeface="Wingdings" pitchFamily="2" charset="2"/>
              <a:buChar char=""/>
            </a:pPr>
            <a:r>
              <a:rPr lang="fr-FR" sz="1200" dirty="0" smtClean="0"/>
              <a:t>Infection</a:t>
            </a:r>
          </a:p>
          <a:p>
            <a:pPr lvl="1" algn="just" eaLnBrk="1" hangingPunct="1">
              <a:lnSpc>
                <a:spcPct val="80000"/>
              </a:lnSpc>
              <a:buFont typeface="Wingdings" pitchFamily="2" charset="2"/>
              <a:buChar char=""/>
            </a:pPr>
            <a:r>
              <a:rPr lang="fr-CH" sz="1200" dirty="0" smtClean="0"/>
              <a:t>toux</a:t>
            </a:r>
            <a:r>
              <a:rPr lang="fr-CH" sz="1100" dirty="0" smtClean="0"/>
              <a:t>…</a:t>
            </a:r>
          </a:p>
          <a:p>
            <a:pPr eaLnBrk="1" hangingPunct="1">
              <a:lnSpc>
                <a:spcPct val="80000"/>
              </a:lnSpc>
            </a:pPr>
            <a:endParaRPr lang="fr-CH" sz="800" dirty="0" smtClean="0"/>
          </a:p>
          <a:p>
            <a:pPr eaLnBrk="1" hangingPunct="1">
              <a:lnSpc>
                <a:spcPct val="80000"/>
              </a:lnSpc>
            </a:pPr>
            <a:endParaRPr lang="fr-FR" sz="800" dirty="0" smtClean="0"/>
          </a:p>
        </p:txBody>
      </p:sp>
      <p:pic>
        <p:nvPicPr>
          <p:cNvPr id="37892" name="Picture 4" descr="palcar03"/>
          <p:cNvPicPr>
            <a:picLocks noChangeAspect="1" noChangeArrowheads="1"/>
          </p:cNvPicPr>
          <p:nvPr/>
        </p:nvPicPr>
        <p:blipFill>
          <a:blip r:embed="rId2" cstate="print"/>
          <a:srcRect/>
          <a:stretch>
            <a:fillRect/>
          </a:stretch>
        </p:blipFill>
        <p:spPr bwMode="auto">
          <a:xfrm>
            <a:off x="5724525" y="2133600"/>
            <a:ext cx="2286000" cy="1782763"/>
          </a:xfrm>
          <a:prstGeom prst="rect">
            <a:avLst/>
          </a:prstGeom>
          <a:noFill/>
          <a:ln w="9525">
            <a:noFill/>
            <a:miter lim="800000"/>
            <a:headEnd/>
            <a:tailEnd/>
          </a:ln>
        </p:spPr>
      </p:pic>
      <p:sp>
        <p:nvSpPr>
          <p:cNvPr id="5" name="ZoneTexte 4"/>
          <p:cNvSpPr txBox="1"/>
          <p:nvPr/>
        </p:nvSpPr>
        <p:spPr>
          <a:xfrm>
            <a:off x="0" y="857232"/>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p:txBody>
          <a:bodyPr lIns="88896" tIns="50798" rIns="88896" bIns="50798">
            <a:normAutofit fontScale="90000"/>
          </a:bodyPr>
          <a:lstStyle/>
          <a:p>
            <a:pPr defTabSz="914145"/>
            <a:r>
              <a:rPr lang="fr-FR" dirty="0" smtClean="0">
                <a:latin typeface="Helvetica" charset="0"/>
                <a:ea typeface="Helvetica" charset="0"/>
                <a:cs typeface="Helvetica" charset="0"/>
                <a:sym typeface="Helvetica" charset="0"/>
              </a:rPr>
              <a:t>LES TROUBLES ADAPTATION (DSMIV)</a:t>
            </a:r>
            <a:endParaRPr lang="fr-FR" dirty="0"/>
          </a:p>
        </p:txBody>
      </p:sp>
      <p:sp>
        <p:nvSpPr>
          <p:cNvPr id="5122" name="Rectangle 2"/>
          <p:cNvSpPr>
            <a:spLocks noGrp="1" noChangeArrowheads="1"/>
          </p:cNvSpPr>
          <p:nvPr>
            <p:ph sz="quarter" idx="1"/>
          </p:nvPr>
        </p:nvSpPr>
        <p:spPr>
          <a:xfrm>
            <a:off x="457200" y="1417638"/>
            <a:ext cx="8243862" cy="5500702"/>
          </a:xfrm>
        </p:spPr>
        <p:txBody>
          <a:bodyPr lIns="88896" tIns="50798" rIns="88896" bIns="50798" anchor="t">
            <a:noAutofit/>
          </a:bodyPr>
          <a:lstStyle/>
          <a:p>
            <a:pPr marL="375034" indent="-375034" defTabSz="914145">
              <a:lnSpc>
                <a:spcPct val="170000"/>
              </a:lnSpc>
              <a:spcBef>
                <a:spcPts val="70"/>
              </a:spcBef>
              <a:buNone/>
            </a:pPr>
            <a:r>
              <a:rPr lang="fr-FR" sz="400" dirty="0">
                <a:latin typeface="Helvetica" charset="0"/>
                <a:ea typeface="Helvetica" charset="0"/>
                <a:cs typeface="Helvetica" charset="0"/>
                <a:sym typeface="Helvetica" charset="0"/>
              </a:rPr>
              <a:t/>
            </a:r>
            <a:br>
              <a:rPr lang="fr-FR" sz="400" dirty="0">
                <a:latin typeface="Helvetica" charset="0"/>
                <a:ea typeface="Helvetica" charset="0"/>
                <a:cs typeface="Helvetica" charset="0"/>
                <a:sym typeface="Helvetica" charset="0"/>
              </a:rPr>
            </a:br>
            <a:r>
              <a:rPr lang="fr-FR" sz="400" dirty="0">
                <a:latin typeface="Helvetica" charset="0"/>
                <a:ea typeface="Helvetica" charset="0"/>
                <a:cs typeface="Helvetica" charset="0"/>
                <a:sym typeface="Helvetica" charset="0"/>
              </a:rPr>
              <a:t/>
            </a:r>
            <a:br>
              <a:rPr lang="fr-FR" sz="400" dirty="0">
                <a:latin typeface="Helvetica" charset="0"/>
                <a:ea typeface="Helvetica" charset="0"/>
                <a:cs typeface="Helvetica" charset="0"/>
                <a:sym typeface="Helvetica" charset="0"/>
              </a:rPr>
            </a:br>
            <a:r>
              <a:rPr lang="fr-FR" sz="1200" dirty="0">
                <a:latin typeface="Helvetica" charset="0"/>
                <a:ea typeface="Helvetica" charset="0"/>
                <a:cs typeface="Helvetica" charset="0"/>
                <a:sym typeface="Helvetica" charset="0"/>
              </a:rPr>
              <a:t>A. Développement de symptômes dans les registres émotionnels et comportementaux, en réaction à un ou plusieurs facteur(s) de stress identifiable(s), au cours des trois mois suivant la survenue de celui-ci (ceux-ci).</a:t>
            </a:r>
            <a:br>
              <a:rPr lang="fr-FR" sz="1200" dirty="0">
                <a:latin typeface="Helvetica" charset="0"/>
                <a:ea typeface="Helvetica" charset="0"/>
                <a:cs typeface="Helvetica" charset="0"/>
                <a:sym typeface="Helvetica" charset="0"/>
              </a:rPr>
            </a:br>
            <a:r>
              <a:rPr lang="fr-FR" sz="1200" dirty="0" smtClean="0">
                <a:latin typeface="Helvetica" charset="0"/>
                <a:ea typeface="Helvetica" charset="0"/>
                <a:cs typeface="Helvetica" charset="0"/>
                <a:sym typeface="Helvetica" charset="0"/>
              </a:rPr>
              <a:t>B</a:t>
            </a:r>
            <a:r>
              <a:rPr lang="fr-FR" sz="1200" dirty="0">
                <a:latin typeface="Helvetica" charset="0"/>
                <a:ea typeface="Helvetica" charset="0"/>
                <a:cs typeface="Helvetica" charset="0"/>
                <a:sym typeface="Helvetica" charset="0"/>
              </a:rPr>
              <a:t>. Ces symptômes ou comportements sont cliniquement significatifs, comme en témoignent</a:t>
            </a:r>
            <a:br>
              <a:rPr lang="fr-FR" sz="1200" dirty="0">
                <a:latin typeface="Helvetica" charset="0"/>
                <a:ea typeface="Helvetica" charset="0"/>
                <a:cs typeface="Helvetica" charset="0"/>
                <a:sym typeface="Helvetica" charset="0"/>
              </a:rPr>
            </a:br>
            <a:r>
              <a:rPr lang="fr-FR" sz="1200" dirty="0">
                <a:latin typeface="Helvetica" charset="0"/>
                <a:ea typeface="Helvetica" charset="0"/>
                <a:cs typeface="Helvetica" charset="0"/>
                <a:sym typeface="Helvetica" charset="0"/>
              </a:rPr>
              <a:t>(1) soit une souffrance marquée, plus importante qu'il n'était attendu en réaction à ce facteurs de stress</a:t>
            </a:r>
            <a:br>
              <a:rPr lang="fr-FR" sz="1200" dirty="0">
                <a:latin typeface="Helvetica" charset="0"/>
                <a:ea typeface="Helvetica" charset="0"/>
                <a:cs typeface="Helvetica" charset="0"/>
                <a:sym typeface="Helvetica" charset="0"/>
              </a:rPr>
            </a:br>
            <a:r>
              <a:rPr lang="fr-FR" sz="1200" dirty="0">
                <a:latin typeface="Helvetica" charset="0"/>
                <a:ea typeface="Helvetica" charset="0"/>
                <a:cs typeface="Helvetica" charset="0"/>
                <a:sym typeface="Helvetica" charset="0"/>
              </a:rPr>
              <a:t>(2) soit une altération significative du fonctionnement social ou professionnel (ou scolaire). </a:t>
            </a:r>
            <a:endParaRPr lang="fr-FR" sz="1200" dirty="0" smtClean="0">
              <a:latin typeface="Helvetica" charset="0"/>
              <a:ea typeface="Helvetica" charset="0"/>
              <a:cs typeface="Helvetica" charset="0"/>
              <a:sym typeface="Helvetica" charset="0"/>
            </a:endParaRPr>
          </a:p>
          <a:p>
            <a:pPr marL="375034" indent="-375034" defTabSz="914145">
              <a:lnSpc>
                <a:spcPct val="170000"/>
              </a:lnSpc>
              <a:spcBef>
                <a:spcPts val="70"/>
              </a:spcBef>
              <a:buClr>
                <a:srgbClr val="000000"/>
              </a:buClr>
              <a:buFont typeface="ArialMT" charset="0"/>
              <a:buChar char="•"/>
            </a:pPr>
            <a:r>
              <a:rPr lang="fr-FR" sz="1200" dirty="0" smtClean="0">
                <a:latin typeface="Helvetica" charset="0"/>
                <a:ea typeface="Helvetica" charset="0"/>
                <a:cs typeface="Helvetica" charset="0"/>
                <a:sym typeface="Helvetica" charset="0"/>
              </a:rPr>
              <a:t>C</a:t>
            </a:r>
            <a:r>
              <a:rPr lang="fr-FR" sz="1200" dirty="0">
                <a:latin typeface="Helvetica" charset="0"/>
                <a:ea typeface="Helvetica" charset="0"/>
                <a:cs typeface="Helvetica" charset="0"/>
                <a:sym typeface="Helvetica" charset="0"/>
              </a:rPr>
              <a:t>. La perturbation liée au stress ne répond pas aux critères d'un autre trouble de l'axe I (par exemples, si les critères de la </a:t>
            </a:r>
            <a:r>
              <a:rPr lang="fr-FR" sz="1200" u="sng" dirty="0">
                <a:latin typeface="Helvetica" charset="0"/>
                <a:ea typeface="Helvetica" charset="0"/>
                <a:cs typeface="Helvetica" charset="0"/>
                <a:sym typeface="Helvetica" charset="0"/>
                <a:hlinkClick r:id="rId2" action="ppaction://hlinkfile"/>
              </a:rPr>
              <a:t>dépression majeure</a:t>
            </a:r>
            <a:r>
              <a:rPr lang="fr-FR" sz="1200" dirty="0">
                <a:latin typeface="Helvetica" charset="0"/>
                <a:ea typeface="Helvetica" charset="0"/>
                <a:cs typeface="Helvetica" charset="0"/>
                <a:sym typeface="Helvetica" charset="0"/>
              </a:rPr>
              <a:t> ou de l'</a:t>
            </a:r>
            <a:r>
              <a:rPr lang="fr-FR" sz="1200" u="sng" dirty="0">
                <a:latin typeface="Helvetica" charset="0"/>
                <a:ea typeface="Helvetica" charset="0"/>
                <a:cs typeface="Helvetica" charset="0"/>
                <a:sym typeface="Helvetica" charset="0"/>
                <a:hlinkClick r:id="rId3" action="ppaction://hlinkfile"/>
              </a:rPr>
              <a:t> état de stress post-traumatique</a:t>
            </a:r>
            <a:r>
              <a:rPr lang="fr-FR" sz="1200" dirty="0">
                <a:latin typeface="Helvetica" charset="0"/>
                <a:ea typeface="Helvetica" charset="0"/>
                <a:cs typeface="Helvetica" charset="0"/>
                <a:sym typeface="Helvetica" charset="0"/>
              </a:rPr>
              <a:t> sont rencontrés, ces diagnostics s'appliqueront plutôt que celui de trouble de l'adaptation) et n'est pas simplement l'exacerbation d'un trouble préexistant de l'Axe I ou de l'Axe II (</a:t>
            </a:r>
            <a:r>
              <a:rPr lang="fr-FR" sz="1200" u="sng" dirty="0">
                <a:latin typeface="Helvetica" charset="0"/>
                <a:ea typeface="Helvetica" charset="0"/>
                <a:cs typeface="Helvetica" charset="0"/>
                <a:sym typeface="Helvetica" charset="0"/>
                <a:hlinkClick r:id="rId4" action="ppaction://hlinkfile"/>
              </a:rPr>
              <a:t> trouble de la personnalité</a:t>
            </a:r>
            <a:r>
              <a:rPr lang="fr-FR" sz="1200" dirty="0">
                <a:latin typeface="Helvetica" charset="0"/>
                <a:ea typeface="Helvetica" charset="0"/>
                <a:cs typeface="Helvetica" charset="0"/>
                <a:sym typeface="Helvetica" charset="0"/>
              </a:rPr>
              <a:t>). </a:t>
            </a:r>
            <a:br>
              <a:rPr lang="fr-FR" sz="1200" dirty="0">
                <a:latin typeface="Helvetica" charset="0"/>
                <a:ea typeface="Helvetica" charset="0"/>
                <a:cs typeface="Helvetica" charset="0"/>
                <a:sym typeface="Helvetica" charset="0"/>
              </a:rPr>
            </a:br>
            <a:r>
              <a:rPr lang="fr-FR" sz="1200" dirty="0" smtClean="0">
                <a:latin typeface="Helvetica" charset="0"/>
                <a:ea typeface="Helvetica" charset="0"/>
                <a:cs typeface="Helvetica" charset="0"/>
                <a:sym typeface="Helvetica" charset="0"/>
              </a:rPr>
              <a:t>D</a:t>
            </a:r>
            <a:r>
              <a:rPr lang="fr-FR" sz="1200" dirty="0">
                <a:latin typeface="Helvetica" charset="0"/>
                <a:ea typeface="Helvetica" charset="0"/>
                <a:cs typeface="Helvetica" charset="0"/>
                <a:sym typeface="Helvetica" charset="0"/>
              </a:rPr>
              <a:t>. Les symptômes ne sont pas l'expression d'un deuil. </a:t>
            </a:r>
            <a:br>
              <a:rPr lang="fr-FR" sz="1200" dirty="0">
                <a:latin typeface="Helvetica" charset="0"/>
                <a:ea typeface="Helvetica" charset="0"/>
                <a:cs typeface="Helvetica" charset="0"/>
                <a:sym typeface="Helvetica" charset="0"/>
              </a:rPr>
            </a:br>
            <a:r>
              <a:rPr lang="fr-FR" sz="1200" dirty="0" smtClean="0">
                <a:latin typeface="Helvetica" charset="0"/>
                <a:ea typeface="Helvetica" charset="0"/>
                <a:cs typeface="Helvetica" charset="0"/>
                <a:sym typeface="Helvetica" charset="0"/>
              </a:rPr>
              <a:t>E</a:t>
            </a:r>
            <a:r>
              <a:rPr lang="fr-FR" sz="1200" dirty="0">
                <a:latin typeface="Helvetica" charset="0"/>
                <a:ea typeface="Helvetica" charset="0"/>
                <a:cs typeface="Helvetica" charset="0"/>
                <a:sym typeface="Helvetica" charset="0"/>
              </a:rPr>
              <a:t>. Une fois que le facteur de stress (ou ses conséquences) a disparu, les symptômes ne persistent pas au-delà de 6 mois. </a:t>
            </a:r>
            <a:br>
              <a:rPr lang="fr-FR" sz="1200" dirty="0">
                <a:latin typeface="Helvetica" charset="0"/>
                <a:ea typeface="Helvetica" charset="0"/>
                <a:cs typeface="Helvetica" charset="0"/>
                <a:sym typeface="Helvetica" charset="0"/>
              </a:rPr>
            </a:br>
            <a:r>
              <a:rPr lang="fr-FR" sz="1200" dirty="0">
                <a:latin typeface="Helvetica" charset="0"/>
                <a:ea typeface="Helvetica" charset="0"/>
                <a:cs typeface="Helvetica" charset="0"/>
                <a:sym typeface="Helvetica" charset="0"/>
              </a:rPr>
              <a:t/>
            </a:r>
            <a:br>
              <a:rPr lang="fr-FR" sz="1200" dirty="0">
                <a:latin typeface="Helvetica" charset="0"/>
                <a:ea typeface="Helvetica" charset="0"/>
                <a:cs typeface="Helvetica" charset="0"/>
                <a:sym typeface="Helvetica" charset="0"/>
              </a:rPr>
            </a:br>
            <a:r>
              <a:rPr lang="fr-FR" sz="1200" dirty="0">
                <a:latin typeface="Helvetica" charset="0"/>
                <a:ea typeface="Helvetica" charset="0"/>
                <a:cs typeface="Helvetica" charset="0"/>
                <a:sym typeface="Helvetica" charset="0"/>
              </a:rPr>
              <a:t>Le trouble de l'adaptation est dit aigu si la perturbation persiste moins que 6 mois. Il est dit chronique si elle persiste 6 mois ou plus</a:t>
            </a:r>
            <a:r>
              <a:rPr lang="fr-FR" sz="1200" dirty="0" smtClean="0">
                <a:latin typeface="Helvetica" charset="0"/>
                <a:ea typeface="Helvetica" charset="0"/>
                <a:cs typeface="Helvetica" charset="0"/>
                <a:sym typeface="Helvetica" charset="0"/>
              </a:rPr>
              <a:t>.</a:t>
            </a:r>
          </a:p>
          <a:p>
            <a:pPr marL="375034" indent="-375034" defTabSz="914145">
              <a:lnSpc>
                <a:spcPct val="80000"/>
              </a:lnSpc>
              <a:spcBef>
                <a:spcPts val="70"/>
              </a:spcBef>
              <a:buClr>
                <a:srgbClr val="000000"/>
              </a:buClr>
              <a:buFont typeface="ArialMT" charset="0"/>
              <a:buChar char="•"/>
            </a:pPr>
            <a:endParaRPr lang="fr-FR" sz="800" dirty="0" smtClean="0">
              <a:latin typeface="Helvetica" charset="0"/>
              <a:ea typeface="Helvetica" charset="0"/>
              <a:cs typeface="Helvetica" charset="0"/>
              <a:sym typeface="Helvetica" charset="0"/>
            </a:endParaRPr>
          </a:p>
          <a:p>
            <a:pPr marL="375034" indent="-375034" defTabSz="914145">
              <a:lnSpc>
                <a:spcPct val="80000"/>
              </a:lnSpc>
              <a:spcBef>
                <a:spcPts val="70"/>
              </a:spcBef>
              <a:buClr>
                <a:srgbClr val="000000"/>
              </a:buClr>
              <a:buFont typeface="ArialMT" charset="0"/>
              <a:buChar char="•"/>
            </a:pPr>
            <a:endParaRPr lang="fr-FR" sz="600" dirty="0" smtClean="0">
              <a:latin typeface="Helvetica" charset="0"/>
              <a:ea typeface="Helvetica" charset="0"/>
              <a:cs typeface="Helvetica" charset="0"/>
              <a:sym typeface="Helvetica" charset="0"/>
            </a:endParaRPr>
          </a:p>
          <a:p>
            <a:pPr marL="375034" indent="-375034" defTabSz="914145">
              <a:lnSpc>
                <a:spcPct val="80000"/>
              </a:lnSpc>
              <a:spcBef>
                <a:spcPts val="70"/>
              </a:spcBef>
              <a:buClr>
                <a:srgbClr val="000000"/>
              </a:buClr>
              <a:buNone/>
            </a:pPr>
            <a:r>
              <a:rPr lang="fr-FR" sz="600" dirty="0" smtClean="0">
                <a:latin typeface="Helvetica" charset="0"/>
                <a:ea typeface="Helvetica" charset="0"/>
                <a:cs typeface="Helvetica" charset="0"/>
                <a:sym typeface="Helvetica" charset="0"/>
              </a:rPr>
              <a:t> </a:t>
            </a:r>
            <a:endParaRPr lang="fr-FR" sz="600" dirty="0">
              <a:latin typeface="Helvetica" charset="0"/>
              <a:ea typeface="Helvetica" charset="0"/>
              <a:cs typeface="Helvetica" charset="0"/>
              <a:sym typeface="Helvetica" charset="0"/>
            </a:endParaRPr>
          </a:p>
          <a:p>
            <a:pPr marL="375034" indent="-375034" defTabSz="914145">
              <a:lnSpc>
                <a:spcPct val="80000"/>
              </a:lnSpc>
              <a:spcBef>
                <a:spcPts val="70"/>
              </a:spcBef>
              <a:buClr>
                <a:srgbClr val="000000"/>
              </a:buClr>
              <a:buFont typeface="ArialMT" charset="0"/>
              <a:buChar char="•"/>
            </a:pPr>
            <a:r>
              <a:rPr lang="fr-FR" sz="600" dirty="0">
                <a:latin typeface="Helvetica" charset="0"/>
                <a:ea typeface="Helvetica" charset="0"/>
                <a:cs typeface="Helvetica" charset="0"/>
                <a:sym typeface="Helvetica" charset="0"/>
              </a:rPr>
              <a:t/>
            </a:r>
            <a:br>
              <a:rPr lang="fr-FR" sz="600" dirty="0">
                <a:latin typeface="Helvetica" charset="0"/>
                <a:ea typeface="Helvetica" charset="0"/>
                <a:cs typeface="Helvetica" charset="0"/>
                <a:sym typeface="Helvetica" charset="0"/>
              </a:rPr>
            </a:br>
            <a:r>
              <a:rPr lang="fr-FR" sz="600" dirty="0">
                <a:latin typeface="Helvetica" charset="0"/>
                <a:ea typeface="Helvetica" charset="0"/>
                <a:cs typeface="Helvetica" charset="0"/>
                <a:sym typeface="Helvetica" charset="0"/>
              </a:rPr>
              <a:t>(1) American </a:t>
            </a:r>
            <a:r>
              <a:rPr lang="fr-FR" sz="600" dirty="0" err="1">
                <a:latin typeface="Helvetica" charset="0"/>
                <a:ea typeface="Helvetica" charset="0"/>
                <a:cs typeface="Helvetica" charset="0"/>
                <a:sym typeface="Helvetica" charset="0"/>
              </a:rPr>
              <a:t>Psychiatric</a:t>
            </a:r>
            <a:r>
              <a:rPr lang="fr-FR" sz="600" dirty="0">
                <a:latin typeface="Helvetica" charset="0"/>
                <a:ea typeface="Helvetica" charset="0"/>
                <a:cs typeface="Helvetica" charset="0"/>
                <a:sym typeface="Helvetica" charset="0"/>
              </a:rPr>
              <a:t> association, </a:t>
            </a:r>
            <a:r>
              <a:rPr lang="fr-FR" sz="600" i="1" dirty="0">
                <a:latin typeface="Helvetica" charset="0"/>
                <a:ea typeface="Helvetica" charset="0"/>
                <a:cs typeface="Helvetica" charset="0"/>
                <a:sym typeface="Helvetica" charset="0"/>
              </a:rPr>
              <a:t>DSM-IV, Manuel diagnostique et statistique des troubles mentaux</a:t>
            </a:r>
            <a:r>
              <a:rPr lang="fr-FR" sz="600" dirty="0">
                <a:latin typeface="Helvetica" charset="0"/>
                <a:ea typeface="Helvetica" charset="0"/>
                <a:cs typeface="Helvetica" charset="0"/>
                <a:sym typeface="Helvetica" charset="0"/>
              </a:rPr>
              <a:t>. Traduction française, Paris, Masson, 1996, 1056p. </a:t>
            </a:r>
            <a:br>
              <a:rPr lang="fr-FR" sz="600" dirty="0">
                <a:latin typeface="Helvetica" charset="0"/>
                <a:ea typeface="Helvetica" charset="0"/>
                <a:cs typeface="Helvetica" charset="0"/>
                <a:sym typeface="Helvetica" charset="0"/>
              </a:rPr>
            </a:br>
            <a:r>
              <a:rPr lang="fr-FR" sz="600" dirty="0">
                <a:latin typeface="Helvetica" charset="0"/>
                <a:ea typeface="Helvetica" charset="0"/>
                <a:cs typeface="Helvetica" charset="0"/>
                <a:sym typeface="Helvetica" charset="0"/>
              </a:rPr>
              <a:t/>
            </a:r>
            <a:br>
              <a:rPr lang="fr-FR" sz="600" dirty="0">
                <a:latin typeface="Helvetica" charset="0"/>
                <a:ea typeface="Helvetica" charset="0"/>
                <a:cs typeface="Helvetica" charset="0"/>
                <a:sym typeface="Helvetica" charset="0"/>
              </a:rPr>
            </a:br>
            <a:endParaRPr lang="fr-FR" sz="600" dirty="0">
              <a:latin typeface="Helvetica" charset="0"/>
              <a:ea typeface="Helvetica" charset="0"/>
              <a:cs typeface="Helvetica" charset="0"/>
              <a:sym typeface="Helvetica" charset="0"/>
            </a:endParaRPr>
          </a:p>
        </p:txBody>
      </p:sp>
      <p:sp>
        <p:nvSpPr>
          <p:cNvPr id="5123" name="Rectangle 3"/>
          <p:cNvSpPr>
            <a:spLocks/>
          </p:cNvSpPr>
          <p:nvPr/>
        </p:nvSpPr>
        <p:spPr bwMode="auto">
          <a:xfrm>
            <a:off x="6552158" y="6395136"/>
            <a:ext cx="2134195" cy="287254"/>
          </a:xfrm>
          <a:prstGeom prst="rect">
            <a:avLst/>
          </a:prstGeom>
          <a:noFill/>
          <a:ln w="12700" cap="flat" cmpd="sng">
            <a:noFill/>
            <a:prstDash val="solid"/>
            <a:miter lim="0"/>
            <a:headEnd/>
            <a:tailEnd/>
          </a:ln>
          <a:effectLst/>
        </p:spPr>
        <p:txBody>
          <a:bodyPr lIns="88896" tIns="50798" rIns="88896" bIns="50798" anchor="ctr">
            <a:spAutoFit/>
          </a:bodyPr>
          <a:lstStyle/>
          <a:p>
            <a:pPr algn="r" defTabSz="914145"/>
            <a:r>
              <a:rPr lang="fr-FR" sz="1200" dirty="0">
                <a:solidFill>
                  <a:srgbClr val="888888"/>
                </a:solidFill>
                <a:latin typeface="Helvetica" charset="0"/>
                <a:ea typeface="Helvetica" charset="0"/>
                <a:cs typeface="Helvetica" charset="0"/>
                <a:sym typeface="Helvetica" charset="0"/>
              </a:rPr>
              <a:t>3</a:t>
            </a:r>
            <a:endParaRPr lang="fr-FR" dirty="0"/>
          </a:p>
        </p:txBody>
      </p:sp>
      <p:sp>
        <p:nvSpPr>
          <p:cNvPr id="5" name="ZoneTexte 4"/>
          <p:cNvSpPr txBox="1"/>
          <p:nvPr/>
        </p:nvSpPr>
        <p:spPr>
          <a:xfrm>
            <a:off x="0" y="1417638"/>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p:txBody>
          <a:bodyPr lIns="38098" tIns="38098" rIns="38098" bIns="38098"/>
          <a:lstStyle/>
          <a:p>
            <a:pPr defTabSz="914145"/>
            <a:r>
              <a:rPr lang="fr-FR" dirty="0">
                <a:latin typeface="Helvetica" charset="0"/>
                <a:ea typeface="Helvetica" charset="0"/>
                <a:cs typeface="Helvetica" charset="0"/>
                <a:sym typeface="Helvetica" charset="0"/>
              </a:rPr>
              <a:t>Introduction </a:t>
            </a:r>
            <a:endParaRPr lang="fr-FR" dirty="0"/>
          </a:p>
        </p:txBody>
      </p:sp>
      <p:sp>
        <p:nvSpPr>
          <p:cNvPr id="4098" name="Rectangle 2"/>
          <p:cNvSpPr>
            <a:spLocks noGrp="1" noChangeArrowheads="1"/>
          </p:cNvSpPr>
          <p:nvPr>
            <p:ph sz="quarter" idx="1"/>
          </p:nvPr>
        </p:nvSpPr>
        <p:spPr/>
        <p:txBody>
          <a:bodyPr lIns="38098" tIns="38098" rIns="38098" bIns="38098"/>
          <a:lstStyle/>
          <a:p>
            <a:pPr marL="225467" indent="-225467" defTabSz="914145">
              <a:spcBef>
                <a:spcPts val="2039"/>
              </a:spcBef>
              <a:buClr>
                <a:srgbClr val="000000"/>
              </a:buClr>
              <a:buFont typeface="Calibri" pitchFamily="34" charset="0"/>
              <a:buChar char="•"/>
            </a:pPr>
            <a:r>
              <a:rPr lang="fr-FR" dirty="0">
                <a:latin typeface="Helvetica" charset="0"/>
                <a:ea typeface="Helvetica" charset="0"/>
                <a:cs typeface="Helvetica" charset="0"/>
                <a:sym typeface="Helvetica" charset="0"/>
              </a:rPr>
              <a:t>Dépend de la vulnérabilité et des ressources de chacun</a:t>
            </a:r>
          </a:p>
          <a:p>
            <a:pPr marL="225467" indent="-225467" defTabSz="914145">
              <a:spcBef>
                <a:spcPts val="2039"/>
              </a:spcBef>
              <a:buClr>
                <a:srgbClr val="000000"/>
              </a:buClr>
              <a:buFont typeface="Calibri" pitchFamily="34" charset="0"/>
              <a:buChar char="•"/>
            </a:pPr>
            <a:r>
              <a:rPr lang="fr-FR" dirty="0">
                <a:latin typeface="Helvetica" charset="0"/>
                <a:ea typeface="Helvetica" charset="0"/>
                <a:cs typeface="Helvetica" charset="0"/>
                <a:sym typeface="Helvetica" charset="0"/>
              </a:rPr>
              <a:t>Dépend de la signification du " </a:t>
            </a:r>
            <a:r>
              <a:rPr lang="fr-FR" dirty="0" err="1">
                <a:latin typeface="Helvetica" charset="0"/>
                <a:ea typeface="Helvetica" charset="0"/>
                <a:cs typeface="Helvetica" charset="0"/>
                <a:sym typeface="Helvetica" charset="0"/>
              </a:rPr>
              <a:t>stressor</a:t>
            </a:r>
            <a:r>
              <a:rPr lang="fr-FR" dirty="0">
                <a:latin typeface="Helvetica" charset="0"/>
                <a:ea typeface="Helvetica" charset="0"/>
                <a:cs typeface="Helvetica" charset="0"/>
                <a:sym typeface="Helvetica" charset="0"/>
              </a:rPr>
              <a:t> "  pour chacun</a:t>
            </a:r>
          </a:p>
          <a:p>
            <a:pPr marL="225467" indent="-225467" defTabSz="914145">
              <a:spcBef>
                <a:spcPts val="2039"/>
              </a:spcBef>
              <a:buClr>
                <a:srgbClr val="000000"/>
              </a:buClr>
              <a:buFont typeface="Calibri" pitchFamily="34" charset="0"/>
              <a:buChar char="•"/>
            </a:pPr>
            <a:r>
              <a:rPr lang="fr-FR" dirty="0">
                <a:latin typeface="Helvetica" charset="0"/>
                <a:ea typeface="Helvetica" charset="0"/>
                <a:cs typeface="Helvetica" charset="0"/>
                <a:sym typeface="Helvetica" charset="0"/>
              </a:rPr>
              <a:t>Peut- être influencé par l' entourage et le soutien</a:t>
            </a:r>
            <a:endParaRPr lang="fr-FR" dirty="0"/>
          </a:p>
        </p:txBody>
      </p:sp>
      <p:sp>
        <p:nvSpPr>
          <p:cNvPr id="4" name="ZoneTexte 3"/>
          <p:cNvSpPr txBox="1"/>
          <p:nvPr/>
        </p:nvSpPr>
        <p:spPr>
          <a:xfrm>
            <a:off x="0" y="1202194"/>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p:txBody>
          <a:bodyPr lIns="38098" tIns="38098" rIns="38098" bIns="38098"/>
          <a:lstStyle/>
          <a:p>
            <a:pPr defTabSz="914145"/>
            <a:r>
              <a:rPr lang="fr-FR" dirty="0">
                <a:latin typeface="Helvetica" charset="0"/>
                <a:ea typeface="Helvetica" charset="0"/>
                <a:cs typeface="Helvetica" charset="0"/>
                <a:sym typeface="Helvetica" charset="0"/>
              </a:rPr>
              <a:t>Etiologie</a:t>
            </a:r>
            <a:endParaRPr lang="fr-FR" dirty="0"/>
          </a:p>
        </p:txBody>
      </p:sp>
      <p:sp>
        <p:nvSpPr>
          <p:cNvPr id="7170" name="Rectangle 2"/>
          <p:cNvSpPr>
            <a:spLocks noGrp="1" noChangeArrowheads="1"/>
          </p:cNvSpPr>
          <p:nvPr>
            <p:ph sz="quarter" idx="1"/>
          </p:nvPr>
        </p:nvSpPr>
        <p:spPr>
          <a:xfrm>
            <a:off x="857224" y="1571612"/>
            <a:ext cx="7772400" cy="4572000"/>
          </a:xfrm>
        </p:spPr>
        <p:txBody>
          <a:bodyPr lIns="38098" tIns="38098" rIns="38098" bIns="38098"/>
          <a:lstStyle/>
          <a:p>
            <a:pPr marL="221002" indent="-221002" defTabSz="914145">
              <a:lnSpc>
                <a:spcPct val="90000"/>
              </a:lnSpc>
              <a:spcBef>
                <a:spcPts val="2039"/>
              </a:spcBef>
              <a:buClr>
                <a:srgbClr val="000000"/>
              </a:buClr>
              <a:buFont typeface="Calibri" pitchFamily="34" charset="0"/>
              <a:buChar char="•"/>
            </a:pPr>
            <a:r>
              <a:rPr lang="fr-FR" sz="2400" dirty="0">
                <a:latin typeface="Helvetica" charset="0"/>
                <a:ea typeface="Helvetica" charset="0"/>
                <a:cs typeface="Helvetica" charset="0"/>
                <a:sym typeface="Helvetica" charset="0"/>
              </a:rPr>
              <a:t>Conflits, manque de soutien, séparation, isolation</a:t>
            </a:r>
            <a:endParaRPr lang="fr-FR" sz="2900" dirty="0">
              <a:latin typeface="Helvetica" charset="0"/>
              <a:ea typeface="Helvetica" charset="0"/>
              <a:cs typeface="Helvetica" charset="0"/>
              <a:sym typeface="Helvetica" charset="0"/>
            </a:endParaRPr>
          </a:p>
          <a:p>
            <a:pPr marL="221002" indent="-221002" defTabSz="914145">
              <a:lnSpc>
                <a:spcPct val="90000"/>
              </a:lnSpc>
              <a:spcBef>
                <a:spcPts val="2039"/>
              </a:spcBef>
              <a:buClr>
                <a:srgbClr val="000000"/>
              </a:buClr>
              <a:buFont typeface="Calibri" pitchFamily="34" charset="0"/>
              <a:buChar char="•"/>
            </a:pPr>
            <a:r>
              <a:rPr lang="fr-FR" sz="2400" dirty="0">
                <a:latin typeface="Helvetica" charset="0"/>
                <a:ea typeface="Helvetica" charset="0"/>
                <a:cs typeface="Helvetica" charset="0"/>
                <a:sym typeface="Helvetica" charset="0"/>
              </a:rPr>
              <a:t>Perte de la santé</a:t>
            </a:r>
            <a:endParaRPr lang="fr-FR" sz="2900" dirty="0">
              <a:latin typeface="Helvetica" charset="0"/>
              <a:ea typeface="Helvetica" charset="0"/>
              <a:cs typeface="Helvetica" charset="0"/>
              <a:sym typeface="Helvetica" charset="0"/>
            </a:endParaRPr>
          </a:p>
          <a:p>
            <a:pPr marL="221002" indent="-221002" defTabSz="914145">
              <a:lnSpc>
                <a:spcPct val="90000"/>
              </a:lnSpc>
              <a:spcBef>
                <a:spcPts val="2039"/>
              </a:spcBef>
              <a:buClr>
                <a:srgbClr val="000000"/>
              </a:buClr>
              <a:buFont typeface="Calibri" pitchFamily="34" charset="0"/>
              <a:buChar char="•"/>
            </a:pPr>
            <a:r>
              <a:rPr lang="fr-FR" sz="2400" dirty="0">
                <a:latin typeface="Helvetica" charset="0"/>
                <a:ea typeface="Helvetica" charset="0"/>
                <a:cs typeface="Helvetica" charset="0"/>
                <a:sym typeface="Helvetica" charset="0"/>
              </a:rPr>
              <a:t> Souffrance existentielle du à maladie grave ou facteurs contextuels</a:t>
            </a:r>
            <a:endParaRPr lang="fr-FR" sz="2900" dirty="0">
              <a:latin typeface="Helvetica" charset="0"/>
              <a:ea typeface="Helvetica" charset="0"/>
              <a:cs typeface="Helvetica" charset="0"/>
              <a:sym typeface="Helvetica" charset="0"/>
            </a:endParaRPr>
          </a:p>
          <a:p>
            <a:pPr marL="221002" indent="-221002" defTabSz="914145">
              <a:lnSpc>
                <a:spcPct val="90000"/>
              </a:lnSpc>
              <a:spcBef>
                <a:spcPts val="2039"/>
              </a:spcBef>
              <a:buClr>
                <a:srgbClr val="000000"/>
              </a:buClr>
              <a:buFont typeface="Calibri" pitchFamily="34" charset="0"/>
              <a:buChar char="•"/>
            </a:pPr>
            <a:r>
              <a:rPr lang="fr-FR" sz="2400" dirty="0" smtClean="0">
                <a:latin typeface="Helvetica" charset="0"/>
                <a:ea typeface="Helvetica" charset="0"/>
                <a:cs typeface="Helvetica" charset="0"/>
                <a:sym typeface="Helvetica" charset="0"/>
              </a:rPr>
              <a:t>Symptômes  </a:t>
            </a:r>
            <a:r>
              <a:rPr lang="fr-FR" sz="2400" dirty="0">
                <a:latin typeface="Helvetica" charset="0"/>
                <a:ea typeface="Helvetica" charset="0"/>
                <a:cs typeface="Helvetica" charset="0"/>
                <a:sym typeface="Helvetica" charset="0"/>
              </a:rPr>
              <a:t>mal contrôles ou difficultés liés avec la maladie</a:t>
            </a:r>
            <a:endParaRPr lang="fr-FR" sz="2900" dirty="0">
              <a:latin typeface="Helvetica" charset="0"/>
              <a:ea typeface="Helvetica" charset="0"/>
              <a:cs typeface="Helvetica" charset="0"/>
              <a:sym typeface="Helvetica" charset="0"/>
            </a:endParaRPr>
          </a:p>
          <a:p>
            <a:pPr marL="221002" indent="-221002" defTabSz="914145">
              <a:lnSpc>
                <a:spcPct val="90000"/>
              </a:lnSpc>
              <a:spcBef>
                <a:spcPts val="2039"/>
              </a:spcBef>
              <a:buClr>
                <a:srgbClr val="000000"/>
              </a:buClr>
              <a:buFont typeface="Calibri" pitchFamily="34" charset="0"/>
              <a:buChar char="•"/>
            </a:pPr>
            <a:r>
              <a:rPr lang="fr-FR" sz="2400" dirty="0">
                <a:latin typeface="Helvetica" charset="0"/>
                <a:ea typeface="Helvetica" charset="0"/>
                <a:cs typeface="Helvetica" charset="0"/>
                <a:sym typeface="Helvetica" charset="0"/>
              </a:rPr>
              <a:t>Autres stress</a:t>
            </a:r>
            <a:endParaRPr lang="fr-FR" dirty="0"/>
          </a:p>
        </p:txBody>
      </p:sp>
      <p:sp>
        <p:nvSpPr>
          <p:cNvPr id="4" name="ZoneTexte 3"/>
          <p:cNvSpPr txBox="1"/>
          <p:nvPr/>
        </p:nvSpPr>
        <p:spPr>
          <a:xfrm>
            <a:off x="0" y="1202194"/>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p:txBody>
          <a:bodyPr lIns="38098" tIns="38098" rIns="38098" bIns="38098"/>
          <a:lstStyle/>
          <a:p>
            <a:pPr defTabSz="914145"/>
            <a:r>
              <a:rPr lang="fr-FR" dirty="0">
                <a:latin typeface="Helvetica" charset="0"/>
                <a:ea typeface="Helvetica" charset="0"/>
                <a:cs typeface="Helvetica" charset="0"/>
                <a:sym typeface="Helvetica" charset="0"/>
              </a:rPr>
              <a:t>Clinique</a:t>
            </a:r>
            <a:endParaRPr lang="fr-FR" dirty="0"/>
          </a:p>
        </p:txBody>
      </p:sp>
      <p:sp>
        <p:nvSpPr>
          <p:cNvPr id="8194" name="Rectangle 2"/>
          <p:cNvSpPr>
            <a:spLocks noGrp="1" noChangeArrowheads="1"/>
          </p:cNvSpPr>
          <p:nvPr>
            <p:ph sz="quarter" idx="1"/>
          </p:nvPr>
        </p:nvSpPr>
        <p:spPr/>
        <p:txBody>
          <a:bodyPr lIns="38098" tIns="38098" rIns="38098" bIns="38098"/>
          <a:lstStyle/>
          <a:p>
            <a:pPr marL="225467" indent="-225467" defTabSz="914145">
              <a:spcBef>
                <a:spcPts val="2039"/>
              </a:spcBef>
              <a:buClr>
                <a:srgbClr val="000000"/>
              </a:buClr>
              <a:buFont typeface="Calibri" pitchFamily="34" charset="0"/>
              <a:buChar char="•"/>
            </a:pPr>
            <a:r>
              <a:rPr lang="fr-FR" dirty="0">
                <a:latin typeface="Helvetica" charset="0"/>
                <a:ea typeface="Helvetica" charset="0"/>
                <a:cs typeface="Helvetica" charset="0"/>
                <a:sym typeface="Helvetica" charset="0"/>
              </a:rPr>
              <a:t>Symptômes anxieux ou dépressif</a:t>
            </a:r>
          </a:p>
          <a:p>
            <a:pPr marL="225467" indent="-225467" defTabSz="914145">
              <a:spcBef>
                <a:spcPts val="2039"/>
              </a:spcBef>
              <a:buClr>
                <a:srgbClr val="000000"/>
              </a:buClr>
              <a:buFont typeface="Calibri" pitchFamily="34" charset="0"/>
              <a:buChar char="•"/>
            </a:pPr>
            <a:r>
              <a:rPr lang="fr-FR" dirty="0">
                <a:latin typeface="Helvetica" charset="0"/>
                <a:ea typeface="Helvetica" charset="0"/>
                <a:cs typeface="Helvetica" charset="0"/>
                <a:sym typeface="Helvetica" charset="0"/>
              </a:rPr>
              <a:t>Patients figés  dans une situation - sentiments </a:t>
            </a:r>
            <a:r>
              <a:rPr lang="fr-FR" dirty="0" smtClean="0">
                <a:latin typeface="Helvetica" charset="0"/>
                <a:ea typeface="Helvetica" charset="0"/>
                <a:cs typeface="Helvetica" charset="0"/>
                <a:sym typeface="Helvetica" charset="0"/>
              </a:rPr>
              <a:t>répétitifs</a:t>
            </a:r>
            <a:endParaRPr lang="fr-FR" dirty="0"/>
          </a:p>
        </p:txBody>
      </p:sp>
      <p:sp>
        <p:nvSpPr>
          <p:cNvPr id="4" name="ZoneTexte 3"/>
          <p:cNvSpPr txBox="1"/>
          <p:nvPr/>
        </p:nvSpPr>
        <p:spPr>
          <a:xfrm>
            <a:off x="0" y="1202194"/>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p:txBody>
          <a:bodyPr lIns="38098" tIns="38098" rIns="38098" bIns="38098"/>
          <a:lstStyle/>
          <a:p>
            <a:pPr defTabSz="914145"/>
            <a:r>
              <a:rPr lang="fr-FR" dirty="0">
                <a:latin typeface="Helvetica" charset="0"/>
                <a:ea typeface="Helvetica" charset="0"/>
                <a:cs typeface="Helvetica" charset="0"/>
                <a:sym typeface="Helvetica" charset="0"/>
              </a:rPr>
              <a:t>Traitements</a:t>
            </a:r>
            <a:endParaRPr lang="fr-FR" dirty="0"/>
          </a:p>
        </p:txBody>
      </p:sp>
      <p:sp>
        <p:nvSpPr>
          <p:cNvPr id="10242" name="Rectangle 2"/>
          <p:cNvSpPr>
            <a:spLocks noGrp="1" noChangeArrowheads="1"/>
          </p:cNvSpPr>
          <p:nvPr>
            <p:ph sz="quarter" idx="1"/>
          </p:nvPr>
        </p:nvSpPr>
        <p:spPr>
          <a:xfrm>
            <a:off x="928662" y="1714488"/>
            <a:ext cx="7772400" cy="4572000"/>
          </a:xfrm>
        </p:spPr>
        <p:txBody>
          <a:bodyPr lIns="38098" tIns="38098" rIns="38098" bIns="38098"/>
          <a:lstStyle/>
          <a:p>
            <a:pPr marL="221002" indent="-221002" defTabSz="914145">
              <a:lnSpc>
                <a:spcPct val="80000"/>
              </a:lnSpc>
              <a:spcBef>
                <a:spcPts val="2039"/>
              </a:spcBef>
              <a:buClr>
                <a:srgbClr val="000000"/>
              </a:buClr>
              <a:buFont typeface="Calibri" pitchFamily="34" charset="0"/>
              <a:buChar char="•"/>
            </a:pPr>
            <a:r>
              <a:rPr lang="fr-FR" sz="2400" dirty="0">
                <a:latin typeface="Helvetica" charset="0"/>
                <a:ea typeface="Helvetica" charset="0"/>
                <a:cs typeface="Helvetica" charset="0"/>
                <a:sym typeface="Helvetica" charset="0"/>
              </a:rPr>
              <a:t>Expliquer au patient qu'il n'est pas " fou" et que cela peut être normal dans une situation telle que la sienne.</a:t>
            </a:r>
            <a:endParaRPr lang="fr-FR" sz="2900" dirty="0">
              <a:latin typeface="Helvetica" charset="0"/>
              <a:ea typeface="Helvetica" charset="0"/>
              <a:cs typeface="Helvetica" charset="0"/>
              <a:sym typeface="Helvetica" charset="0"/>
            </a:endParaRPr>
          </a:p>
          <a:p>
            <a:pPr marL="221002" indent="-221002" defTabSz="914145">
              <a:lnSpc>
                <a:spcPct val="80000"/>
              </a:lnSpc>
              <a:spcBef>
                <a:spcPts val="2039"/>
              </a:spcBef>
              <a:buClr>
                <a:srgbClr val="000000"/>
              </a:buClr>
              <a:buFont typeface="Calibri" pitchFamily="34" charset="0"/>
              <a:buChar char="•"/>
            </a:pPr>
            <a:r>
              <a:rPr lang="fr-FR" sz="2400" dirty="0">
                <a:latin typeface="Helvetica" charset="0"/>
                <a:ea typeface="Helvetica" charset="0"/>
                <a:cs typeface="Helvetica" charset="0"/>
                <a:sym typeface="Helvetica" charset="0"/>
              </a:rPr>
              <a:t>Informer sur la réversibilité  et sur la possibilité d'améliorer  la situation aussi avec des approches non médicamenteuses.</a:t>
            </a:r>
            <a:endParaRPr lang="fr-FR" sz="2900" dirty="0">
              <a:latin typeface="Helvetica" charset="0"/>
              <a:ea typeface="Helvetica" charset="0"/>
              <a:cs typeface="Helvetica" charset="0"/>
              <a:sym typeface="Helvetica" charset="0"/>
            </a:endParaRPr>
          </a:p>
          <a:p>
            <a:pPr marL="221002" indent="-221002" defTabSz="914145">
              <a:lnSpc>
                <a:spcPct val="80000"/>
              </a:lnSpc>
              <a:spcBef>
                <a:spcPts val="2039"/>
              </a:spcBef>
              <a:buClr>
                <a:srgbClr val="000000"/>
              </a:buClr>
              <a:buFont typeface="Calibri" pitchFamily="34" charset="0"/>
              <a:buChar char="•"/>
            </a:pPr>
            <a:r>
              <a:rPr lang="fr-FR" sz="2400" dirty="0">
                <a:latin typeface="Helvetica" charset="0"/>
                <a:ea typeface="Helvetica" charset="0"/>
                <a:cs typeface="Helvetica" charset="0"/>
                <a:sym typeface="Helvetica" charset="0"/>
              </a:rPr>
              <a:t>Intensifier la communication en permettant au patient d'exprimer ses émotions et de se sentir écouter</a:t>
            </a:r>
            <a:endParaRPr lang="fr-FR" sz="2900" dirty="0">
              <a:latin typeface="Helvetica" charset="0"/>
              <a:ea typeface="Helvetica" charset="0"/>
              <a:cs typeface="Helvetica" charset="0"/>
              <a:sym typeface="Helvetica" charset="0"/>
            </a:endParaRPr>
          </a:p>
          <a:p>
            <a:pPr marL="221002" indent="-221002" defTabSz="914145">
              <a:lnSpc>
                <a:spcPct val="80000"/>
              </a:lnSpc>
              <a:spcBef>
                <a:spcPts val="2039"/>
              </a:spcBef>
              <a:buClr>
                <a:srgbClr val="000000"/>
              </a:buClr>
              <a:buFont typeface="Calibri" pitchFamily="34" charset="0"/>
              <a:buChar char="•"/>
            </a:pPr>
            <a:r>
              <a:rPr lang="fr-FR" sz="2400" dirty="0">
                <a:latin typeface="Helvetica" charset="0"/>
                <a:ea typeface="Helvetica" charset="0"/>
                <a:cs typeface="Helvetica" charset="0"/>
                <a:sym typeface="Helvetica" charset="0"/>
              </a:rPr>
              <a:t>Travailler dans la continuité et la coordination</a:t>
            </a:r>
            <a:endParaRPr lang="fr-FR" dirty="0"/>
          </a:p>
        </p:txBody>
      </p:sp>
      <p:sp>
        <p:nvSpPr>
          <p:cNvPr id="4" name="ZoneTexte 3"/>
          <p:cNvSpPr txBox="1"/>
          <p:nvPr/>
        </p:nvSpPr>
        <p:spPr>
          <a:xfrm>
            <a:off x="0" y="1202194"/>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p:txBody>
          <a:bodyPr lIns="38098" tIns="38098" rIns="38098" bIns="38098"/>
          <a:lstStyle/>
          <a:p>
            <a:pPr defTabSz="914145"/>
            <a:r>
              <a:rPr lang="fr-FR" dirty="0">
                <a:latin typeface="Helvetica" charset="0"/>
                <a:ea typeface="Helvetica" charset="0"/>
                <a:cs typeface="Helvetica" charset="0"/>
                <a:sym typeface="Helvetica" charset="0"/>
              </a:rPr>
              <a:t>Traitements (2)</a:t>
            </a:r>
            <a:endParaRPr lang="fr-FR" dirty="0"/>
          </a:p>
        </p:txBody>
      </p:sp>
      <p:sp>
        <p:nvSpPr>
          <p:cNvPr id="11266" name="Rectangle 2"/>
          <p:cNvSpPr>
            <a:spLocks noGrp="1" noChangeArrowheads="1"/>
          </p:cNvSpPr>
          <p:nvPr>
            <p:ph sz="quarter" idx="1"/>
          </p:nvPr>
        </p:nvSpPr>
        <p:spPr/>
        <p:txBody>
          <a:bodyPr lIns="38098" tIns="38098" rIns="38098" bIns="38098"/>
          <a:lstStyle/>
          <a:p>
            <a:pPr marL="299134" indent="-299134" defTabSz="914145">
              <a:spcBef>
                <a:spcPts val="492"/>
              </a:spcBef>
              <a:buClr>
                <a:srgbClr val="000000"/>
              </a:buClr>
              <a:buFont typeface="ArialMT" charset="0"/>
              <a:buChar char="•"/>
            </a:pPr>
            <a:r>
              <a:rPr lang="fr-FR" sz="2700" dirty="0">
                <a:latin typeface="Helvetica" charset="0"/>
                <a:ea typeface="Helvetica" charset="0"/>
                <a:cs typeface="Helvetica" charset="0"/>
                <a:sym typeface="Helvetica" charset="0"/>
              </a:rPr>
              <a:t>Utiliser des éléments </a:t>
            </a:r>
            <a:r>
              <a:rPr lang="fr-FR" sz="2700" dirty="0" smtClean="0">
                <a:latin typeface="Helvetica" charset="0"/>
                <a:ea typeface="Helvetica" charset="0"/>
                <a:cs typeface="Helvetica" charset="0"/>
                <a:sym typeface="Helvetica" charset="0"/>
              </a:rPr>
              <a:t>biographiques</a:t>
            </a:r>
            <a:endParaRPr lang="fr-FR" dirty="0"/>
          </a:p>
        </p:txBody>
      </p:sp>
      <p:sp>
        <p:nvSpPr>
          <p:cNvPr id="4" name="ZoneTexte 3"/>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p:txBody>
          <a:bodyPr lIns="88896" tIns="50798" rIns="88896" bIns="50798"/>
          <a:lstStyle/>
          <a:p>
            <a:pPr defTabSz="914145"/>
            <a:r>
              <a:rPr lang="fr-FR" dirty="0">
                <a:latin typeface="Helvetica" charset="0"/>
                <a:ea typeface="Helvetica" charset="0"/>
                <a:cs typeface="Helvetica" charset="0"/>
                <a:sym typeface="Helvetica" charset="0"/>
              </a:rPr>
              <a:t>Thérapie de la dignité</a:t>
            </a:r>
            <a:endParaRPr lang="fr-FR" dirty="0"/>
          </a:p>
        </p:txBody>
      </p:sp>
      <p:sp>
        <p:nvSpPr>
          <p:cNvPr id="12290" name="Rectangle 2"/>
          <p:cNvSpPr>
            <a:spLocks noGrp="1" noChangeArrowheads="1"/>
          </p:cNvSpPr>
          <p:nvPr>
            <p:ph sz="quarter" idx="1"/>
          </p:nvPr>
        </p:nvSpPr>
        <p:spPr>
          <a:xfrm>
            <a:off x="928662" y="1571612"/>
            <a:ext cx="7786742" cy="4929221"/>
          </a:xfrm>
        </p:spPr>
        <p:txBody>
          <a:bodyPr lIns="88896" tIns="50798" rIns="88896" bIns="50798" anchor="t">
            <a:normAutofit fontScale="92500" lnSpcReduction="20000"/>
          </a:bodyPr>
          <a:lstStyle/>
          <a:p>
            <a:pPr marL="342665" indent="-342665" defTabSz="914145">
              <a:lnSpc>
                <a:spcPct val="80000"/>
              </a:lnSpc>
              <a:spcBef>
                <a:spcPts val="141"/>
              </a:spcBef>
              <a:buClr>
                <a:srgbClr val="000000"/>
              </a:buClr>
              <a:buNone/>
            </a:pPr>
            <a:endParaRPr lang="fr-FR" sz="1200" dirty="0">
              <a:latin typeface="Helvetica" charset="0"/>
              <a:ea typeface="Helvetica" charset="0"/>
              <a:cs typeface="Helvetica" charset="0"/>
              <a:sym typeface="Helvetica" charset="0"/>
            </a:endParaRPr>
          </a:p>
          <a:p>
            <a:pPr marL="342665" indent="-342665" defTabSz="914145">
              <a:lnSpc>
                <a:spcPct val="80000"/>
              </a:lnSpc>
              <a:spcBef>
                <a:spcPts val="141"/>
              </a:spcBef>
              <a:buClr>
                <a:srgbClr val="000000"/>
              </a:buClr>
              <a:buFont typeface="ArialMT" charset="0"/>
              <a:buChar char="•"/>
            </a:pPr>
            <a:endParaRPr lang="fr-FR" sz="1200" dirty="0">
              <a:latin typeface="Helvetica" charset="0"/>
              <a:ea typeface="Helvetica" charset="0"/>
              <a:cs typeface="Helvetica" charset="0"/>
              <a:sym typeface="Helvetica" charset="0"/>
            </a:endParaRPr>
          </a:p>
          <a:p>
            <a:pPr marL="342665" indent="-342665" defTabSz="914145">
              <a:lnSpc>
                <a:spcPct val="150000"/>
              </a:lnSpc>
              <a:spcBef>
                <a:spcPts val="141"/>
              </a:spcBef>
              <a:buClr>
                <a:srgbClr val="000000"/>
              </a:buClr>
              <a:buFont typeface="Wingdings" pitchFamily="2" charset="2"/>
              <a:buChar char="Ø"/>
            </a:pPr>
            <a:r>
              <a:rPr lang="fr-FR" sz="1400" dirty="0">
                <a:latin typeface="Helvetica" charset="0"/>
                <a:ea typeface="Helvetica" charset="0"/>
                <a:cs typeface="Helvetica" charset="0"/>
                <a:sym typeface="Helvetica" charset="0"/>
              </a:rPr>
              <a:t>Parlez-moi un peu de votre histoire de vie, particulièrement des points dont vous vous rappelez ou que vous pensez être les plus importants  </a:t>
            </a:r>
          </a:p>
          <a:p>
            <a:pPr marL="342665" indent="-342665" defTabSz="914145">
              <a:lnSpc>
                <a:spcPct val="150000"/>
              </a:lnSpc>
              <a:spcBef>
                <a:spcPts val="141"/>
              </a:spcBef>
              <a:buClr>
                <a:srgbClr val="000000"/>
              </a:buClr>
              <a:buFont typeface="Wingdings" pitchFamily="2" charset="2"/>
              <a:buChar char="Ø"/>
            </a:pPr>
            <a:r>
              <a:rPr lang="fr-FR" sz="1400" dirty="0">
                <a:latin typeface="Helvetica" charset="0"/>
                <a:ea typeface="Helvetica" charset="0"/>
                <a:cs typeface="Helvetica" charset="0"/>
                <a:sym typeface="Helvetica" charset="0"/>
              </a:rPr>
              <a:t>Y a-t’il des points spécifiques que vous souhaitez que vos proches sachent sur vous et des choses particulières que vous souhaitez qu’ils se </a:t>
            </a:r>
            <a:r>
              <a:rPr lang="fr-FR" sz="1400" dirty="0" smtClean="0">
                <a:latin typeface="Helvetica" charset="0"/>
                <a:ea typeface="Helvetica" charset="0"/>
                <a:cs typeface="Helvetica" charset="0"/>
                <a:sym typeface="Helvetica" charset="0"/>
              </a:rPr>
              <a:t>rappellent? </a:t>
            </a:r>
            <a:endParaRPr lang="fr-FR" sz="1400" dirty="0">
              <a:latin typeface="Helvetica" charset="0"/>
              <a:ea typeface="Helvetica" charset="0"/>
              <a:cs typeface="Helvetica" charset="0"/>
              <a:sym typeface="Helvetica" charset="0"/>
            </a:endParaRPr>
          </a:p>
          <a:p>
            <a:pPr marL="342665" indent="-342665" defTabSz="914145">
              <a:lnSpc>
                <a:spcPct val="150000"/>
              </a:lnSpc>
              <a:spcBef>
                <a:spcPts val="141"/>
              </a:spcBef>
              <a:buClr>
                <a:srgbClr val="000000"/>
              </a:buClr>
              <a:buFont typeface="Wingdings" pitchFamily="2" charset="2"/>
              <a:buChar char="Ø"/>
            </a:pPr>
            <a:r>
              <a:rPr lang="fr-FR" sz="1400" dirty="0">
                <a:latin typeface="Helvetica" charset="0"/>
                <a:ea typeface="Helvetica" charset="0"/>
                <a:cs typeface="Helvetica" charset="0"/>
                <a:sym typeface="Helvetica" charset="0"/>
              </a:rPr>
              <a:t>Quels sont les principaux rôles que vous avec eu dans votre vie (famille, vocation communauté, association, </a:t>
            </a:r>
            <a:r>
              <a:rPr lang="fr-FR" sz="1400" dirty="0" err="1">
                <a:latin typeface="Helvetica" charset="0"/>
                <a:ea typeface="Helvetica" charset="0"/>
                <a:cs typeface="Helvetica" charset="0"/>
                <a:sym typeface="Helvetica" charset="0"/>
              </a:rPr>
              <a:t>etc</a:t>
            </a:r>
            <a:r>
              <a:rPr lang="fr-FR" sz="1400" dirty="0">
                <a:latin typeface="Helvetica" charset="0"/>
                <a:ea typeface="Helvetica" charset="0"/>
                <a:cs typeface="Helvetica" charset="0"/>
                <a:sym typeface="Helvetica" charset="0"/>
              </a:rPr>
              <a:t>)? Pourquoi étaient-ils si importants pour vous et que pensez-vous avoir accompli dans ces rôles ?</a:t>
            </a:r>
          </a:p>
          <a:p>
            <a:pPr marL="342665" indent="-342665" defTabSz="914145">
              <a:lnSpc>
                <a:spcPct val="150000"/>
              </a:lnSpc>
              <a:spcBef>
                <a:spcPts val="141"/>
              </a:spcBef>
              <a:buClr>
                <a:srgbClr val="000000"/>
              </a:buClr>
              <a:buFont typeface="Wingdings" pitchFamily="2" charset="2"/>
              <a:buChar char="Ø"/>
            </a:pPr>
            <a:r>
              <a:rPr lang="fr-FR" sz="1400" dirty="0">
                <a:latin typeface="Helvetica" charset="0"/>
                <a:ea typeface="Helvetica" charset="0"/>
                <a:cs typeface="Helvetica" charset="0"/>
                <a:sym typeface="Helvetica" charset="0"/>
              </a:rPr>
              <a:t>Quels sont vos principaux accomplissements et de quoi êtes-vous particulièrement fiers ?</a:t>
            </a:r>
          </a:p>
          <a:p>
            <a:pPr marL="342665" indent="-342665" defTabSz="914145">
              <a:lnSpc>
                <a:spcPct val="150000"/>
              </a:lnSpc>
              <a:spcBef>
                <a:spcPts val="141"/>
              </a:spcBef>
              <a:buClr>
                <a:srgbClr val="000000"/>
              </a:buClr>
              <a:buFont typeface="Wingdings" pitchFamily="2" charset="2"/>
              <a:buChar char="Ø"/>
            </a:pPr>
            <a:r>
              <a:rPr lang="fr-FR" sz="1400" dirty="0">
                <a:latin typeface="Helvetica" charset="0"/>
                <a:ea typeface="Helvetica" charset="0"/>
                <a:cs typeface="Helvetica" charset="0"/>
                <a:sym typeface="Helvetica" charset="0"/>
              </a:rPr>
              <a:t>Y a-t’il des points particuliers que vous aimeriez dire à vos proches ou des choses que vous aimeriez avoir le temps de dire encore une fois? </a:t>
            </a:r>
          </a:p>
          <a:p>
            <a:pPr marL="342665" indent="-342665" defTabSz="914145">
              <a:lnSpc>
                <a:spcPct val="150000"/>
              </a:lnSpc>
              <a:spcBef>
                <a:spcPts val="141"/>
              </a:spcBef>
              <a:buClr>
                <a:srgbClr val="000000"/>
              </a:buClr>
              <a:buFont typeface="Wingdings" pitchFamily="2" charset="2"/>
              <a:buChar char="Ø"/>
            </a:pPr>
            <a:r>
              <a:rPr lang="fr-FR" sz="1400" dirty="0">
                <a:latin typeface="Helvetica" charset="0"/>
                <a:ea typeface="Helvetica" charset="0"/>
                <a:cs typeface="Helvetica" charset="0"/>
                <a:sym typeface="Helvetica" charset="0"/>
              </a:rPr>
              <a:t>Quels sont vos espoirs et vos souhaits pour vos proches ?</a:t>
            </a:r>
          </a:p>
          <a:p>
            <a:pPr marL="342665" indent="-342665" defTabSz="914145">
              <a:lnSpc>
                <a:spcPct val="150000"/>
              </a:lnSpc>
              <a:spcBef>
                <a:spcPts val="141"/>
              </a:spcBef>
              <a:buClr>
                <a:srgbClr val="000000"/>
              </a:buClr>
              <a:buFont typeface="Wingdings" pitchFamily="2" charset="2"/>
              <a:buChar char="Ø"/>
            </a:pPr>
            <a:r>
              <a:rPr lang="fr-FR" sz="1400" dirty="0">
                <a:latin typeface="Helvetica" charset="0"/>
                <a:ea typeface="Helvetica" charset="0"/>
                <a:cs typeface="Helvetica" charset="0"/>
                <a:sym typeface="Helvetica" charset="0"/>
              </a:rPr>
              <a:t>Qu’avez-vous appris de la vie que vous souhaitez transmettre aux autres? Quels conseils souhaiteriez-vous transmettre à vos proches?</a:t>
            </a:r>
          </a:p>
          <a:p>
            <a:pPr marL="342665" indent="-342665" defTabSz="914145">
              <a:lnSpc>
                <a:spcPct val="150000"/>
              </a:lnSpc>
              <a:spcBef>
                <a:spcPts val="141"/>
              </a:spcBef>
              <a:buClr>
                <a:srgbClr val="000000"/>
              </a:buClr>
              <a:buFont typeface="Wingdings" pitchFamily="2" charset="2"/>
              <a:buChar char="Ø"/>
            </a:pPr>
            <a:r>
              <a:rPr lang="fr-FR" sz="1400" dirty="0">
                <a:latin typeface="Helvetica" charset="0"/>
                <a:ea typeface="Helvetica" charset="0"/>
                <a:cs typeface="Helvetica" charset="0"/>
                <a:sym typeface="Helvetica" charset="0"/>
              </a:rPr>
              <a:t>Souhaitez-vous transmettre des mots ou même des instructions à votre famille pour les aider à préparer leur avenir ?</a:t>
            </a:r>
          </a:p>
          <a:p>
            <a:pPr marL="342665" indent="-342665" defTabSz="914145">
              <a:lnSpc>
                <a:spcPct val="150000"/>
              </a:lnSpc>
              <a:spcBef>
                <a:spcPts val="141"/>
              </a:spcBef>
              <a:buClr>
                <a:srgbClr val="000000"/>
              </a:buClr>
              <a:buFont typeface="Wingdings" pitchFamily="2" charset="2"/>
              <a:buChar char="Ø"/>
            </a:pPr>
            <a:r>
              <a:rPr lang="fr-FR" sz="1400" dirty="0">
                <a:latin typeface="Helvetica" charset="0"/>
                <a:ea typeface="Helvetica" charset="0"/>
                <a:cs typeface="Helvetica" charset="0"/>
                <a:sym typeface="Helvetica" charset="0"/>
              </a:rPr>
              <a:t>En créant ce recueil permanent, voulez-vous ajouter des points? </a:t>
            </a:r>
            <a:endParaRPr lang="fr-FR" sz="1400" dirty="0" smtClean="0">
              <a:latin typeface="Helvetica" charset="0"/>
              <a:ea typeface="Helvetica" charset="0"/>
              <a:cs typeface="Helvetica" charset="0"/>
              <a:sym typeface="Helvetica" charset="0"/>
            </a:endParaRPr>
          </a:p>
          <a:p>
            <a:pPr marL="342665" indent="-342665" defTabSz="914145">
              <a:lnSpc>
                <a:spcPct val="80000"/>
              </a:lnSpc>
              <a:spcBef>
                <a:spcPts val="141"/>
              </a:spcBef>
              <a:buClr>
                <a:srgbClr val="000000"/>
              </a:buClr>
              <a:buFont typeface="ArialMT" charset="0"/>
              <a:buChar char="•"/>
            </a:pPr>
            <a:endParaRPr lang="fr-FR" sz="1200" dirty="0" smtClean="0">
              <a:latin typeface="Helvetica" charset="0"/>
              <a:ea typeface="Helvetica" charset="0"/>
              <a:cs typeface="Helvetica" charset="0"/>
              <a:sym typeface="Helvetica" charset="0"/>
            </a:endParaRPr>
          </a:p>
          <a:p>
            <a:pPr marL="342665" indent="-342665" defTabSz="914145">
              <a:lnSpc>
                <a:spcPct val="80000"/>
              </a:lnSpc>
              <a:spcBef>
                <a:spcPts val="141"/>
              </a:spcBef>
              <a:buClr>
                <a:srgbClr val="000000"/>
              </a:buClr>
              <a:buFont typeface="ArialMT" charset="0"/>
              <a:buChar char="•"/>
            </a:pPr>
            <a:endParaRPr lang="fr-FR" sz="1200" dirty="0" smtClean="0">
              <a:latin typeface="Helvetica" charset="0"/>
              <a:ea typeface="Helvetica" charset="0"/>
              <a:cs typeface="Helvetica" charset="0"/>
              <a:sym typeface="Helvetica" charset="0"/>
            </a:endParaRPr>
          </a:p>
          <a:p>
            <a:pPr marL="342665" indent="-342665" algn="r" defTabSz="914145">
              <a:lnSpc>
                <a:spcPct val="80000"/>
              </a:lnSpc>
              <a:spcBef>
                <a:spcPts val="141"/>
              </a:spcBef>
              <a:buClr>
                <a:srgbClr val="000000"/>
              </a:buClr>
              <a:buFont typeface="ArialMT" charset="0"/>
              <a:buChar char="•"/>
            </a:pPr>
            <a:r>
              <a:rPr lang="fr-FR" sz="1400" i="1" dirty="0" err="1" smtClean="0">
                <a:latin typeface="Helvetica" charset="0"/>
                <a:ea typeface="Helvetica" charset="0"/>
                <a:cs typeface="Helvetica" charset="0"/>
                <a:sym typeface="Helvetica" charset="0"/>
                <a:hlinkClick r:id="rId2" action="ppaction://hlinkfile"/>
              </a:rPr>
              <a:t>Chochinov</a:t>
            </a:r>
            <a:r>
              <a:rPr lang="fr-FR" sz="1400" i="1" dirty="0" smtClean="0">
                <a:latin typeface="Helvetica" charset="0"/>
                <a:ea typeface="Helvetica" charset="0"/>
                <a:cs typeface="Helvetica" charset="0"/>
                <a:sym typeface="Helvetica" charset="0"/>
                <a:hlinkClick r:id="rId2" action="ppaction://hlinkfile"/>
              </a:rPr>
              <a:t> HM</a:t>
            </a:r>
            <a:r>
              <a:rPr lang="fr-FR" sz="1400" i="1" dirty="0" smtClean="0">
                <a:latin typeface="Helvetica" charset="0"/>
                <a:ea typeface="Helvetica" charset="0"/>
                <a:cs typeface="Helvetica" charset="0"/>
                <a:sym typeface="Helvetica" charset="0"/>
              </a:rPr>
              <a:t> </a:t>
            </a:r>
            <a:r>
              <a:rPr lang="fr-FR" sz="1400" i="1" dirty="0" smtClean="0">
                <a:latin typeface="Helvetica" charset="0"/>
                <a:ea typeface="Helvetica" charset="0"/>
                <a:cs typeface="Helvetica" charset="0"/>
                <a:sym typeface="Helvetica" charset="0"/>
                <a:hlinkClick r:id="rId3" action="ppaction://hlinkfile"/>
              </a:rPr>
              <a:t>J Clin </a:t>
            </a:r>
            <a:r>
              <a:rPr lang="fr-FR" sz="1400" i="1" dirty="0" err="1" smtClean="0">
                <a:latin typeface="Helvetica" charset="0"/>
                <a:ea typeface="Helvetica" charset="0"/>
                <a:cs typeface="Helvetica" charset="0"/>
                <a:sym typeface="Helvetica" charset="0"/>
                <a:hlinkClick r:id="rId3" action="ppaction://hlinkfile"/>
              </a:rPr>
              <a:t>Oncol</a:t>
            </a:r>
            <a:r>
              <a:rPr lang="fr-FR" sz="1400" i="1" dirty="0" smtClean="0">
                <a:latin typeface="Helvetica" charset="0"/>
                <a:ea typeface="Helvetica" charset="0"/>
                <a:cs typeface="Helvetica" charset="0"/>
                <a:sym typeface="Helvetica" charset="0"/>
                <a:hlinkClick r:id="rId3" action="ppaction://hlinkfile"/>
              </a:rPr>
              <a:t>. 2005 ;23:5427-8.</a:t>
            </a:r>
            <a:endParaRPr lang="fr-FR" sz="1400" i="1" dirty="0" smtClean="0">
              <a:latin typeface="Helvetica" charset="0"/>
              <a:ea typeface="Helvetica" charset="0"/>
              <a:cs typeface="Helvetica" charset="0"/>
              <a:sym typeface="Helvetica" charset="0"/>
            </a:endParaRPr>
          </a:p>
          <a:p>
            <a:pPr marL="342665" indent="-342665" defTabSz="914145">
              <a:lnSpc>
                <a:spcPct val="80000"/>
              </a:lnSpc>
              <a:spcBef>
                <a:spcPts val="141"/>
              </a:spcBef>
              <a:buClr>
                <a:srgbClr val="000000"/>
              </a:buClr>
              <a:buFont typeface="ArialMT" charset="0"/>
              <a:buChar char="•"/>
            </a:pPr>
            <a:endParaRPr lang="fr-FR" sz="1200" dirty="0" smtClean="0">
              <a:latin typeface="Helvetica" charset="0"/>
              <a:ea typeface="Helvetica" charset="0"/>
              <a:cs typeface="Helvetica" charset="0"/>
              <a:sym typeface="Helvetica" charset="0"/>
            </a:endParaRPr>
          </a:p>
          <a:p>
            <a:pPr marL="342665" indent="-342665" defTabSz="914145">
              <a:lnSpc>
                <a:spcPct val="80000"/>
              </a:lnSpc>
              <a:spcBef>
                <a:spcPts val="141"/>
              </a:spcBef>
              <a:buClr>
                <a:srgbClr val="000000"/>
              </a:buClr>
              <a:buFont typeface="ArialMT" charset="0"/>
              <a:buChar char="•"/>
            </a:pPr>
            <a:endParaRPr lang="fr-FR" sz="1200" dirty="0" smtClean="0">
              <a:latin typeface="Helvetica" charset="0"/>
              <a:ea typeface="Helvetica" charset="0"/>
              <a:cs typeface="Helvetica" charset="0"/>
              <a:sym typeface="Helvetica" charset="0"/>
            </a:endParaRPr>
          </a:p>
          <a:p>
            <a:pPr marL="342665" indent="-342665" defTabSz="914145">
              <a:lnSpc>
                <a:spcPct val="80000"/>
              </a:lnSpc>
              <a:spcBef>
                <a:spcPts val="141"/>
              </a:spcBef>
              <a:buClr>
                <a:srgbClr val="000000"/>
              </a:buClr>
              <a:buFont typeface="ArialMT" charset="0"/>
              <a:buChar char="•"/>
            </a:pPr>
            <a:endParaRPr lang="fr-FR" sz="1200" dirty="0" smtClean="0">
              <a:latin typeface="Helvetica" charset="0"/>
              <a:ea typeface="Helvetica" charset="0"/>
              <a:cs typeface="Helvetica" charset="0"/>
              <a:sym typeface="Helvetica" charset="0"/>
            </a:endParaRPr>
          </a:p>
          <a:p>
            <a:pPr marL="342665" indent="-342665" defTabSz="914145">
              <a:lnSpc>
                <a:spcPct val="80000"/>
              </a:lnSpc>
              <a:spcBef>
                <a:spcPts val="141"/>
              </a:spcBef>
              <a:buClr>
                <a:srgbClr val="000000"/>
              </a:buClr>
              <a:buFont typeface="ArialMT" charset="0"/>
              <a:buChar char="•"/>
            </a:pPr>
            <a:endParaRPr lang="fr-FR" sz="1200" dirty="0" smtClean="0">
              <a:latin typeface="Helvetica" charset="0"/>
              <a:ea typeface="Helvetica" charset="0"/>
              <a:cs typeface="Helvetica" charset="0"/>
              <a:sym typeface="Helvetica" charset="0"/>
            </a:endParaRPr>
          </a:p>
          <a:p>
            <a:pPr marL="342665" indent="-342665" defTabSz="914145">
              <a:lnSpc>
                <a:spcPct val="80000"/>
              </a:lnSpc>
              <a:spcBef>
                <a:spcPts val="141"/>
              </a:spcBef>
              <a:buClr>
                <a:srgbClr val="000000"/>
              </a:buClr>
              <a:buFont typeface="ArialMT" charset="0"/>
              <a:buChar char="•"/>
            </a:pPr>
            <a:endParaRPr lang="fr-FR" sz="1200" dirty="0" smtClean="0">
              <a:latin typeface="Helvetica" charset="0"/>
              <a:ea typeface="Helvetica" charset="0"/>
              <a:cs typeface="Helvetica" charset="0"/>
              <a:sym typeface="Helvetica" charset="0"/>
            </a:endParaRPr>
          </a:p>
          <a:p>
            <a:pPr marL="342665" indent="-342665" defTabSz="914145">
              <a:lnSpc>
                <a:spcPct val="80000"/>
              </a:lnSpc>
              <a:spcBef>
                <a:spcPts val="141"/>
              </a:spcBef>
              <a:buClr>
                <a:srgbClr val="000000"/>
              </a:buClr>
              <a:buFont typeface="ArialMT" charset="0"/>
              <a:buChar char="•"/>
            </a:pPr>
            <a:endParaRPr lang="fr-FR" sz="1200" dirty="0" smtClean="0">
              <a:latin typeface="Helvetica" charset="0"/>
              <a:ea typeface="Helvetica" charset="0"/>
              <a:cs typeface="Helvetica" charset="0"/>
              <a:sym typeface="Helvetica" charset="0"/>
            </a:endParaRPr>
          </a:p>
          <a:p>
            <a:pPr marL="342665" indent="-342665" defTabSz="914145">
              <a:lnSpc>
                <a:spcPct val="80000"/>
              </a:lnSpc>
              <a:spcBef>
                <a:spcPts val="141"/>
              </a:spcBef>
              <a:buClr>
                <a:srgbClr val="000000"/>
              </a:buClr>
              <a:buFont typeface="ArialMT" charset="0"/>
              <a:buChar char="•"/>
            </a:pPr>
            <a:endParaRPr lang="fr-FR" sz="1200" dirty="0">
              <a:latin typeface="Helvetica" charset="0"/>
              <a:ea typeface="Helvetica" charset="0"/>
              <a:cs typeface="Helvetica" charset="0"/>
              <a:sym typeface="Helvetica" charset="0"/>
            </a:endParaRPr>
          </a:p>
        </p:txBody>
      </p:sp>
      <p:sp>
        <p:nvSpPr>
          <p:cNvPr id="4" name="ZoneTexte 3"/>
          <p:cNvSpPr txBox="1"/>
          <p:nvPr/>
        </p:nvSpPr>
        <p:spPr>
          <a:xfrm>
            <a:off x="0" y="1356168"/>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p:txBody>
          <a:bodyPr lIns="38098" tIns="38098" rIns="38098" bIns="38098"/>
          <a:lstStyle/>
          <a:p>
            <a:pPr defTabSz="914145"/>
            <a:r>
              <a:rPr lang="fr-FR" dirty="0" err="1" smtClean="0">
                <a:latin typeface="Helvetica" charset="0"/>
                <a:ea typeface="Helvetica" charset="0"/>
                <a:cs typeface="Helvetica" charset="0"/>
                <a:sym typeface="Helvetica" charset="0"/>
              </a:rPr>
              <a:t>Anti-dépresseurs</a:t>
            </a:r>
            <a:endParaRPr lang="fr-FR" dirty="0"/>
          </a:p>
        </p:txBody>
      </p:sp>
      <p:sp>
        <p:nvSpPr>
          <p:cNvPr id="22530" name="Rectangle 2"/>
          <p:cNvSpPr>
            <a:spLocks noGrp="1" noChangeArrowheads="1"/>
          </p:cNvSpPr>
          <p:nvPr>
            <p:ph sz="quarter" idx="1"/>
          </p:nvPr>
        </p:nvSpPr>
        <p:spPr>
          <a:xfrm>
            <a:off x="928662" y="1643050"/>
            <a:ext cx="7772400" cy="4572000"/>
          </a:xfrm>
        </p:spPr>
        <p:txBody>
          <a:bodyPr lIns="38098" tIns="38098" rIns="38098" bIns="38098"/>
          <a:lstStyle/>
          <a:p>
            <a:pPr marL="225467" indent="-225467" defTabSz="914145">
              <a:spcBef>
                <a:spcPts val="2039"/>
              </a:spcBef>
              <a:buClr>
                <a:srgbClr val="000000"/>
              </a:buClr>
              <a:buFont typeface="Calibri" pitchFamily="34" charset="0"/>
              <a:buChar char="•"/>
            </a:pPr>
            <a:r>
              <a:rPr lang="fr-FR" dirty="0">
                <a:latin typeface="Helvetica" charset="0"/>
                <a:ea typeface="Helvetica" charset="0"/>
                <a:cs typeface="Helvetica" charset="0"/>
                <a:sym typeface="Helvetica" charset="0"/>
              </a:rPr>
              <a:t>Trop tard !!études randomisées +</a:t>
            </a:r>
          </a:p>
          <a:p>
            <a:pPr marL="225467" indent="-225467" defTabSz="914145">
              <a:spcBef>
                <a:spcPts val="2039"/>
              </a:spcBef>
              <a:buClr>
                <a:srgbClr val="000000"/>
              </a:buClr>
              <a:buFont typeface="Calibri" pitchFamily="34" charset="0"/>
              <a:buChar char="•"/>
            </a:pPr>
            <a:r>
              <a:rPr lang="fr-FR" dirty="0">
                <a:latin typeface="Helvetica" charset="0"/>
                <a:ea typeface="Helvetica" charset="0"/>
                <a:cs typeface="Helvetica" charset="0"/>
                <a:sym typeface="Helvetica" charset="0"/>
              </a:rPr>
              <a:t>changer </a:t>
            </a:r>
            <a:r>
              <a:rPr lang="fr-FR" dirty="0" err="1">
                <a:latin typeface="Helvetica" charset="0"/>
                <a:ea typeface="Helvetica" charset="0"/>
                <a:cs typeface="Helvetica" charset="0"/>
                <a:sym typeface="Helvetica" charset="0"/>
              </a:rPr>
              <a:t>ttt</a:t>
            </a:r>
            <a:r>
              <a:rPr lang="fr-FR" dirty="0">
                <a:latin typeface="Helvetica" charset="0"/>
                <a:ea typeface="Helvetica" charset="0"/>
                <a:cs typeface="Helvetica" charset="0"/>
                <a:sym typeface="Helvetica" charset="0"/>
              </a:rPr>
              <a:t> si pas effets &gt; 3 </a:t>
            </a:r>
            <a:r>
              <a:rPr lang="fr-FR" dirty="0" err="1">
                <a:latin typeface="Helvetica" charset="0"/>
                <a:ea typeface="Helvetica" charset="0"/>
                <a:cs typeface="Helvetica" charset="0"/>
                <a:sym typeface="Helvetica" charset="0"/>
              </a:rPr>
              <a:t>sem</a:t>
            </a:r>
            <a:r>
              <a:rPr lang="fr-FR" dirty="0">
                <a:latin typeface="Helvetica" charset="0"/>
                <a:ea typeface="Helvetica" charset="0"/>
                <a:cs typeface="Helvetica" charset="0"/>
                <a:sym typeface="Helvetica" charset="0"/>
              </a:rPr>
              <a:t> dosage </a:t>
            </a:r>
            <a:r>
              <a:rPr lang="fr-FR" dirty="0" err="1">
                <a:latin typeface="Helvetica" charset="0"/>
                <a:ea typeface="Helvetica" charset="0"/>
                <a:cs typeface="Helvetica" charset="0"/>
                <a:sym typeface="Helvetica" charset="0"/>
              </a:rPr>
              <a:t>ttt</a:t>
            </a:r>
            <a:endParaRPr lang="fr-FR" dirty="0"/>
          </a:p>
        </p:txBody>
      </p:sp>
      <p:pic>
        <p:nvPicPr>
          <p:cNvPr id="115714" name="Picture 2"/>
          <p:cNvPicPr>
            <a:picLocks noChangeAspect="1" noChangeArrowheads="1"/>
          </p:cNvPicPr>
          <p:nvPr/>
        </p:nvPicPr>
        <p:blipFill>
          <a:blip r:embed="rId2" cstate="print"/>
          <a:srcRect/>
          <a:stretch>
            <a:fillRect/>
          </a:stretch>
        </p:blipFill>
        <p:spPr bwMode="auto">
          <a:xfrm>
            <a:off x="1428728" y="3214686"/>
            <a:ext cx="5838825" cy="3124200"/>
          </a:xfrm>
          <a:prstGeom prst="rect">
            <a:avLst/>
          </a:prstGeom>
          <a:noFill/>
          <a:ln w="9525">
            <a:noFill/>
            <a:miter lim="800000"/>
            <a:headEnd/>
            <a:tailEnd/>
          </a:ln>
          <a:effectLst/>
        </p:spPr>
      </p:pic>
    </p:spTree>
  </p:cSld>
  <p:clrMapOvr>
    <a:masterClrMapping/>
  </p:clrMapOvr>
  <p:transition spd="med"/>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p:txBody>
          <a:bodyPr lIns="38098" tIns="38098" rIns="38098" bIns="38098"/>
          <a:lstStyle/>
          <a:p>
            <a:r>
              <a:rPr lang="fr-FR" dirty="0" smtClean="0"/>
              <a:t>DEPRESSION</a:t>
            </a:r>
            <a:endParaRPr lang="fr-FR" dirty="0"/>
          </a:p>
        </p:txBody>
      </p:sp>
      <p:sp>
        <p:nvSpPr>
          <p:cNvPr id="15362" name="Rectangle 2"/>
          <p:cNvSpPr>
            <a:spLocks noGrp="1" noChangeArrowheads="1"/>
          </p:cNvSpPr>
          <p:nvPr>
            <p:ph sz="quarter" idx="1"/>
          </p:nvPr>
        </p:nvSpPr>
        <p:spPr/>
        <p:txBody>
          <a:bodyPr lIns="38098" tIns="38098" rIns="38098" bIns="38098">
            <a:normAutofit lnSpcReduction="10000"/>
          </a:bodyPr>
          <a:lstStyle/>
          <a:p>
            <a:pPr marL="95991" indent="-95991" defTabSz="914145">
              <a:spcBef>
                <a:spcPts val="2039"/>
              </a:spcBef>
              <a:buClr>
                <a:srgbClr val="000000"/>
              </a:buClr>
              <a:buFont typeface="Calibri" pitchFamily="34" charset="0"/>
              <a:buChar char="•"/>
            </a:pPr>
            <a:endParaRPr lang="fr-FR" dirty="0" smtClean="0">
              <a:latin typeface="Helvetica" charset="0"/>
              <a:ea typeface="Helvetica" charset="0"/>
              <a:cs typeface="Helvetica" charset="0"/>
              <a:sym typeface="Helvetica" charset="0"/>
            </a:endParaRPr>
          </a:p>
          <a:p>
            <a:pPr marL="95991" indent="-95991" defTabSz="914145">
              <a:spcBef>
                <a:spcPts val="2039"/>
              </a:spcBef>
              <a:buClr>
                <a:srgbClr val="000000"/>
              </a:buClr>
              <a:buFont typeface="Calibri" pitchFamily="34" charset="0"/>
              <a:buChar char="•"/>
            </a:pPr>
            <a:r>
              <a:rPr lang="fr-FR" dirty="0" smtClean="0">
                <a:latin typeface="Helvetica" charset="0"/>
                <a:ea typeface="Helvetica" charset="0"/>
                <a:cs typeface="Helvetica" charset="0"/>
                <a:sym typeface="Helvetica" charset="0"/>
              </a:rPr>
              <a:t>Entre </a:t>
            </a:r>
            <a:r>
              <a:rPr lang="fr-FR" dirty="0">
                <a:latin typeface="Helvetica" charset="0"/>
                <a:ea typeface="Helvetica" charset="0"/>
                <a:cs typeface="Helvetica" charset="0"/>
                <a:sym typeface="Helvetica" charset="0"/>
              </a:rPr>
              <a:t>3.7 et 58%</a:t>
            </a:r>
          </a:p>
          <a:p>
            <a:pPr marL="95991" indent="-95991" defTabSz="914145">
              <a:spcBef>
                <a:spcPts val="2039"/>
              </a:spcBef>
              <a:buNone/>
            </a:pPr>
            <a:endParaRPr lang="fr-FR" dirty="0">
              <a:latin typeface="Helvetica" charset="0"/>
              <a:ea typeface="Helvetica" charset="0"/>
              <a:cs typeface="Helvetica" charset="0"/>
              <a:sym typeface="Helvetica" charset="0"/>
            </a:endParaRPr>
          </a:p>
          <a:p>
            <a:pPr marL="95991" indent="-95991" defTabSz="914145">
              <a:spcBef>
                <a:spcPts val="2039"/>
              </a:spcBef>
              <a:buClr>
                <a:srgbClr val="000000"/>
              </a:buClr>
              <a:buNone/>
            </a:pPr>
            <a:endParaRPr lang="fr-FR" sz="1300" i="1" dirty="0" smtClean="0">
              <a:latin typeface="Helvetica" charset="0"/>
              <a:ea typeface="Helvetica" charset="0"/>
              <a:cs typeface="Helvetica" charset="0"/>
              <a:sym typeface="Helvetica" charset="0"/>
            </a:endParaRPr>
          </a:p>
          <a:p>
            <a:pPr marL="95991" indent="-95991" defTabSz="914145">
              <a:spcBef>
                <a:spcPts val="2039"/>
              </a:spcBef>
              <a:buClr>
                <a:srgbClr val="000000"/>
              </a:buClr>
              <a:buNone/>
            </a:pPr>
            <a:endParaRPr lang="fr-FR" sz="1300" i="1" dirty="0" smtClean="0">
              <a:latin typeface="Helvetica" charset="0"/>
              <a:ea typeface="Helvetica" charset="0"/>
              <a:cs typeface="Helvetica" charset="0"/>
              <a:sym typeface="Helvetica" charset="0"/>
            </a:endParaRPr>
          </a:p>
          <a:p>
            <a:pPr marL="95991" indent="-95991" defTabSz="914145">
              <a:spcBef>
                <a:spcPts val="2039"/>
              </a:spcBef>
              <a:buClr>
                <a:srgbClr val="000000"/>
              </a:buClr>
              <a:buNone/>
            </a:pPr>
            <a:endParaRPr lang="fr-FR" sz="1300" i="1" dirty="0" smtClean="0">
              <a:latin typeface="Helvetica" charset="0"/>
              <a:ea typeface="Helvetica" charset="0"/>
              <a:cs typeface="Helvetica" charset="0"/>
              <a:sym typeface="Helvetica" charset="0"/>
            </a:endParaRPr>
          </a:p>
          <a:p>
            <a:pPr marL="95991" indent="-95991" defTabSz="914145">
              <a:spcBef>
                <a:spcPts val="2039"/>
              </a:spcBef>
              <a:buClr>
                <a:srgbClr val="000000"/>
              </a:buClr>
              <a:buNone/>
            </a:pPr>
            <a:endParaRPr lang="fr-FR" sz="1300" i="1" dirty="0" smtClean="0">
              <a:latin typeface="Helvetica" charset="0"/>
              <a:ea typeface="Helvetica" charset="0"/>
              <a:cs typeface="Helvetica" charset="0"/>
              <a:sym typeface="Helvetica" charset="0"/>
            </a:endParaRPr>
          </a:p>
          <a:p>
            <a:pPr marL="95991" indent="-95991" defTabSz="914145">
              <a:spcBef>
                <a:spcPts val="2039"/>
              </a:spcBef>
              <a:buClr>
                <a:srgbClr val="000000"/>
              </a:buClr>
              <a:buNone/>
            </a:pPr>
            <a:endParaRPr lang="fr-FR" sz="1300" i="1" dirty="0" smtClean="0">
              <a:latin typeface="Helvetica" charset="0"/>
              <a:ea typeface="Helvetica" charset="0"/>
              <a:cs typeface="Helvetica" charset="0"/>
              <a:sym typeface="Helvetica" charset="0"/>
            </a:endParaRPr>
          </a:p>
          <a:p>
            <a:pPr marL="95991" indent="-95991" algn="r" defTabSz="914145">
              <a:spcBef>
                <a:spcPts val="2039"/>
              </a:spcBef>
              <a:buClr>
                <a:srgbClr val="000000"/>
              </a:buClr>
              <a:buNone/>
            </a:pPr>
            <a:r>
              <a:rPr lang="fr-FR" sz="1300" i="1" dirty="0" smtClean="0">
                <a:latin typeface="Helvetica" charset="0"/>
                <a:ea typeface="Helvetica" charset="0"/>
                <a:cs typeface="Helvetica" charset="0"/>
                <a:sym typeface="Helvetica" charset="0"/>
              </a:rPr>
              <a:t>Stiefel</a:t>
            </a:r>
            <a:r>
              <a:rPr lang="fr-FR" sz="1300" i="1" dirty="0">
                <a:latin typeface="Helvetica" charset="0"/>
                <a:ea typeface="Helvetica" charset="0"/>
                <a:cs typeface="Helvetica" charset="0"/>
                <a:sym typeface="Helvetica" charset="0"/>
              </a:rPr>
              <a:t>, F. Support care cancer. 2001; 9: 477-488</a:t>
            </a:r>
            <a:endParaRPr lang="fr-FR" dirty="0"/>
          </a:p>
        </p:txBody>
      </p:sp>
      <p:sp>
        <p:nvSpPr>
          <p:cNvPr id="4" name="ZoneTexte 3"/>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p:txBody>
          <a:bodyPr lIns="38098" tIns="38098" rIns="38098" bIns="38098"/>
          <a:lstStyle/>
          <a:p>
            <a:pPr defTabSz="914145"/>
            <a:r>
              <a:rPr lang="fr-FR" dirty="0">
                <a:latin typeface="Helvetica" charset="0"/>
                <a:ea typeface="Helvetica" charset="0"/>
                <a:cs typeface="Helvetica" charset="0"/>
                <a:sym typeface="Helvetica" charset="0"/>
              </a:rPr>
              <a:t>Sous-détection (50%)</a:t>
            </a:r>
            <a:endParaRPr lang="fr-FR" dirty="0"/>
          </a:p>
        </p:txBody>
      </p:sp>
      <p:sp>
        <p:nvSpPr>
          <p:cNvPr id="16386" name="Rectangle 2"/>
          <p:cNvSpPr>
            <a:spLocks noGrp="1" noChangeArrowheads="1"/>
          </p:cNvSpPr>
          <p:nvPr>
            <p:ph sz="quarter" idx="1"/>
          </p:nvPr>
        </p:nvSpPr>
        <p:spPr>
          <a:xfrm>
            <a:off x="685800" y="1857364"/>
            <a:ext cx="7772400" cy="4572000"/>
          </a:xfrm>
        </p:spPr>
        <p:txBody>
          <a:bodyPr lIns="38098" tIns="38098" rIns="38098" bIns="38098"/>
          <a:lstStyle/>
          <a:p>
            <a:pPr marL="225467" indent="-225467" defTabSz="914145">
              <a:spcBef>
                <a:spcPts val="2039"/>
              </a:spcBef>
              <a:buClr>
                <a:srgbClr val="000000"/>
              </a:buClr>
              <a:buFont typeface="Calibri" pitchFamily="34" charset="0"/>
              <a:buChar char="•"/>
            </a:pPr>
            <a:r>
              <a:rPr lang="fr-FR" dirty="0">
                <a:latin typeface="Helvetica" charset="0"/>
                <a:ea typeface="Helvetica" charset="0"/>
                <a:cs typeface="Helvetica" charset="0"/>
                <a:sym typeface="Helvetica" charset="0"/>
              </a:rPr>
              <a:t>Manque de formation</a:t>
            </a:r>
          </a:p>
          <a:p>
            <a:pPr marL="225467" indent="-225467" defTabSz="914145">
              <a:spcBef>
                <a:spcPts val="2039"/>
              </a:spcBef>
              <a:buClr>
                <a:srgbClr val="000000"/>
              </a:buClr>
              <a:buFont typeface="Calibri" pitchFamily="34" charset="0"/>
              <a:buChar char="•"/>
            </a:pPr>
            <a:r>
              <a:rPr lang="fr-FR" dirty="0">
                <a:latin typeface="Helvetica" charset="0"/>
                <a:ea typeface="Helvetica" charset="0"/>
                <a:cs typeface="Helvetica" charset="0"/>
                <a:sym typeface="Helvetica" charset="0"/>
              </a:rPr>
              <a:t>C'est normal</a:t>
            </a:r>
          </a:p>
          <a:p>
            <a:pPr marL="225467" indent="-225467" defTabSz="914145">
              <a:spcBef>
                <a:spcPts val="2039"/>
              </a:spcBef>
              <a:buClr>
                <a:srgbClr val="000000"/>
              </a:buClr>
              <a:buFont typeface="Calibri" pitchFamily="34" charset="0"/>
              <a:buChar char="•"/>
            </a:pPr>
            <a:r>
              <a:rPr lang="fr-FR" dirty="0">
                <a:latin typeface="Helvetica" charset="0"/>
                <a:ea typeface="Helvetica" charset="0"/>
                <a:cs typeface="Helvetica" charset="0"/>
                <a:sym typeface="Helvetica" charset="0"/>
              </a:rPr>
              <a:t>Corrélation avec les autres symptômes</a:t>
            </a:r>
          </a:p>
          <a:p>
            <a:pPr marL="225467" indent="-225467" defTabSz="914145">
              <a:spcBef>
                <a:spcPts val="2039"/>
              </a:spcBef>
              <a:buClr>
                <a:srgbClr val="000000"/>
              </a:buClr>
              <a:buFont typeface="Calibri" pitchFamily="34" charset="0"/>
              <a:buChar char="•"/>
            </a:pPr>
            <a:r>
              <a:rPr lang="fr-FR" dirty="0">
                <a:latin typeface="Helvetica" charset="0"/>
                <a:ea typeface="Helvetica" charset="0"/>
                <a:cs typeface="Helvetica" charset="0"/>
                <a:sym typeface="Helvetica" charset="0"/>
              </a:rPr>
              <a:t>Symptômes somatiques ( </a:t>
            </a:r>
            <a:r>
              <a:rPr lang="fr-FR" dirty="0" err="1">
                <a:latin typeface="Helvetica" charset="0"/>
                <a:ea typeface="Helvetica" charset="0"/>
                <a:cs typeface="Helvetica" charset="0"/>
                <a:sym typeface="Helvetica" charset="0"/>
              </a:rPr>
              <a:t>tr.sommeil</a:t>
            </a:r>
            <a:r>
              <a:rPr lang="fr-FR" dirty="0">
                <a:latin typeface="Helvetica" charset="0"/>
                <a:ea typeface="Helvetica" charset="0"/>
                <a:cs typeface="Helvetica" charset="0"/>
                <a:sym typeface="Helvetica" charset="0"/>
              </a:rPr>
              <a:t>- appétit)</a:t>
            </a:r>
          </a:p>
          <a:p>
            <a:pPr marL="225467" indent="-225467" defTabSz="914145">
              <a:spcBef>
                <a:spcPts val="2039"/>
              </a:spcBef>
              <a:buClr>
                <a:srgbClr val="000000"/>
              </a:buClr>
              <a:buFont typeface="Calibri" pitchFamily="34" charset="0"/>
              <a:buChar char="•"/>
            </a:pPr>
            <a:r>
              <a:rPr lang="fr-FR" dirty="0">
                <a:latin typeface="Helvetica" charset="0"/>
                <a:ea typeface="Helvetica" charset="0"/>
                <a:cs typeface="Helvetica" charset="0"/>
                <a:sym typeface="Helvetica" charset="0"/>
              </a:rPr>
              <a:t>Proactif- formation communication</a:t>
            </a:r>
            <a:endParaRPr lang="fr-FR" dirty="0"/>
          </a:p>
        </p:txBody>
      </p:sp>
      <p:sp>
        <p:nvSpPr>
          <p:cNvPr id="4" name="ZoneTexte 3"/>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89794" name="Group 2"/>
          <p:cNvGraphicFramePr>
            <a:graphicFrameLocks noGrp="1"/>
          </p:cNvGraphicFramePr>
          <p:nvPr>
            <p:ph type="tbl" idx="1"/>
          </p:nvPr>
        </p:nvGraphicFramePr>
        <p:xfrm>
          <a:off x="755650" y="1773238"/>
          <a:ext cx="6192838" cy="4199892"/>
        </p:xfrm>
        <a:graphic>
          <a:graphicData uri="http://schemas.openxmlformats.org/drawingml/2006/table">
            <a:tbl>
              <a:tblPr/>
              <a:tblGrid>
                <a:gridCol w="2065338"/>
                <a:gridCol w="2062162"/>
                <a:gridCol w="2065338"/>
              </a:tblGrid>
              <a:tr h="3810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Présentation</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Exercice</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812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Repos</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622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Apparition</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Progressive</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7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Intermittente</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Soudaine</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258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Bruits respiratoires</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Sifflements</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7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Sécrétions hautes</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622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Facteurs améliorants</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Position</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7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réassurance</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7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Traitements reçus</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Chimiothérapie</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Radiothérapie</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7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Symptômes associés</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Crâchats purulents</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7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Hémoptysies</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19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Dilatation veines du cou</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100" b="0" i="0" u="none" strike="noStrike" cap="none" normalizeH="0" baseline="0" smtClean="0">
                          <a:ln>
                            <a:noFill/>
                          </a:ln>
                          <a:solidFill>
                            <a:schemeClr val="tx1"/>
                          </a:solidFill>
                          <a:effectLst/>
                          <a:latin typeface="Verdana" pitchFamily="34" charset="0"/>
                        </a:rPr>
                        <a:t>Distension abdominale</a:t>
                      </a:r>
                      <a:endParaRPr kumimoji="0" lang="fr-FR"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1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p:txBody>
          <a:bodyPr lIns="88896" tIns="50798" rIns="88896" bIns="50798"/>
          <a:lstStyle/>
          <a:p>
            <a:pPr defTabSz="914145"/>
            <a:r>
              <a:rPr lang="fr-FR" dirty="0">
                <a:latin typeface="Helvetica" charset="0"/>
                <a:ea typeface="Helvetica" charset="0"/>
                <a:cs typeface="Helvetica" charset="0"/>
                <a:sym typeface="Helvetica" charset="0"/>
              </a:rPr>
              <a:t>DSMIV</a:t>
            </a:r>
            <a:endParaRPr lang="fr-FR" dirty="0"/>
          </a:p>
        </p:txBody>
      </p:sp>
      <p:sp>
        <p:nvSpPr>
          <p:cNvPr id="18434" name="Rectangle 2"/>
          <p:cNvSpPr>
            <a:spLocks noGrp="1" noChangeArrowheads="1"/>
          </p:cNvSpPr>
          <p:nvPr>
            <p:ph sz="quarter" idx="1"/>
          </p:nvPr>
        </p:nvSpPr>
        <p:spPr/>
        <p:txBody>
          <a:bodyPr lIns="88896" tIns="50798" rIns="88896" bIns="50798" anchor="t">
            <a:normAutofit fontScale="47500" lnSpcReduction="20000"/>
          </a:bodyPr>
          <a:lstStyle/>
          <a:p>
            <a:pPr marL="339316" indent="-339316" defTabSz="914145">
              <a:lnSpc>
                <a:spcPct val="90000"/>
              </a:lnSpc>
              <a:spcBef>
                <a:spcPts val="422"/>
              </a:spcBef>
              <a:buClr>
                <a:srgbClr val="000000"/>
              </a:buClr>
              <a:buNone/>
            </a:pPr>
            <a:r>
              <a:rPr lang="fr-FR" sz="2800" dirty="0" smtClean="0">
                <a:latin typeface="Helvetica" charset="0"/>
                <a:ea typeface="Helvetica" charset="0"/>
                <a:cs typeface="Helvetica" charset="0"/>
                <a:sym typeface="Helvetica" charset="0"/>
              </a:rPr>
              <a:t>A: Au </a:t>
            </a:r>
            <a:r>
              <a:rPr lang="fr-FR" sz="2800" dirty="0">
                <a:latin typeface="Helvetica" charset="0"/>
                <a:ea typeface="Helvetica" charset="0"/>
                <a:cs typeface="Helvetica" charset="0"/>
                <a:sym typeface="Helvetica" charset="0"/>
              </a:rPr>
              <a:t>moins cinq symptômes sur neuf qui durent depuis au moins deux </a:t>
            </a:r>
            <a:r>
              <a:rPr lang="fr-FR" sz="2800" dirty="0" smtClean="0">
                <a:latin typeface="Helvetica" charset="0"/>
                <a:ea typeface="Helvetica" charset="0"/>
                <a:cs typeface="Helvetica" charset="0"/>
                <a:sym typeface="Helvetica" charset="0"/>
              </a:rPr>
              <a:t>semaines:</a:t>
            </a:r>
          </a:p>
          <a:p>
            <a:pPr>
              <a:lnSpc>
                <a:spcPct val="120000"/>
              </a:lnSpc>
            </a:pPr>
            <a:r>
              <a:rPr lang="fr-CH" sz="2400" dirty="0" smtClean="0"/>
              <a:t>(1</a:t>
            </a:r>
            <a:r>
              <a:rPr lang="fr-CH" sz="2800" dirty="0" smtClean="0"/>
              <a:t>) Humeur dépressive présente pratiquement toute la journée, presque tous les jours, signalée par le sujet (p. ex., se sent triste ou vide) ou observée par les autres (p. ex., pleure). N.B.: Éventuellement irritabilité chez l'enfant et l'adolescent. </a:t>
            </a:r>
          </a:p>
          <a:p>
            <a:pPr>
              <a:lnSpc>
                <a:spcPct val="120000"/>
              </a:lnSpc>
            </a:pPr>
            <a:r>
              <a:rPr lang="fr-CH" sz="2800" dirty="0" smtClean="0"/>
              <a:t>(2) Diminution marquée de l'intérêt ou du plaisir pour toutes ou presque toutes les activités pratiquement toute la journée, presque tous les jours (signalée par le sujet ou observée par les autres). </a:t>
            </a:r>
          </a:p>
          <a:p>
            <a:pPr>
              <a:lnSpc>
                <a:spcPct val="120000"/>
              </a:lnSpc>
            </a:pPr>
            <a:r>
              <a:rPr lang="fr-CH" sz="2800" dirty="0" smtClean="0"/>
              <a:t>(3) Perte ou gain de poids significatif en l'absence de régime (p. ex., modification du poids corporel en un mois excédent 5%), ou diminution ou augmentation de l'appétit presque tous les jours. N.B.: Chez l'enfant, prendre en compte l'absence de l'augmentation de poids attendue. </a:t>
            </a:r>
          </a:p>
          <a:p>
            <a:pPr>
              <a:lnSpc>
                <a:spcPct val="120000"/>
              </a:lnSpc>
            </a:pPr>
            <a:r>
              <a:rPr lang="fr-CH" sz="2800" dirty="0" smtClean="0"/>
              <a:t>(4) Insomnie ou hypersomnie presque tous les jours. </a:t>
            </a:r>
          </a:p>
          <a:p>
            <a:pPr>
              <a:lnSpc>
                <a:spcPct val="120000"/>
              </a:lnSpc>
            </a:pPr>
            <a:r>
              <a:rPr lang="fr-CH" sz="2800" dirty="0" smtClean="0"/>
              <a:t>(5) Agitation ou ralentissement psychomoteur presque tous les jours (constaté par les autres, non limité à un sentiment subjectif de fébrilité ou de ralentissement intérieur). </a:t>
            </a:r>
          </a:p>
          <a:p>
            <a:pPr>
              <a:lnSpc>
                <a:spcPct val="120000"/>
              </a:lnSpc>
            </a:pPr>
            <a:r>
              <a:rPr lang="fr-CH" sz="2800" dirty="0" smtClean="0"/>
              <a:t>(6) Fatigue ou perte d'énergie presque tous les jours. </a:t>
            </a:r>
          </a:p>
          <a:p>
            <a:pPr>
              <a:lnSpc>
                <a:spcPct val="120000"/>
              </a:lnSpc>
            </a:pPr>
            <a:r>
              <a:rPr lang="fr-CH" sz="2800" dirty="0" smtClean="0"/>
              <a:t>(7) Sentiment de dévalorisation ou de culpabilité excessive ou inappropriée (qui peut être délirante) presque tous les jours (pas seulement se faire grief ou se sentir coupable d'être malade). </a:t>
            </a:r>
          </a:p>
          <a:p>
            <a:pPr>
              <a:lnSpc>
                <a:spcPct val="120000"/>
              </a:lnSpc>
            </a:pPr>
            <a:r>
              <a:rPr lang="fr-CH" sz="2800" dirty="0" smtClean="0"/>
              <a:t>(8) Diminution de l'aptitude à penser ou à se concentrer ou indécision presque tous les jours (signalée par le sujet ou observée par les autres). </a:t>
            </a:r>
          </a:p>
          <a:p>
            <a:pPr>
              <a:lnSpc>
                <a:spcPct val="120000"/>
              </a:lnSpc>
            </a:pPr>
            <a:r>
              <a:rPr lang="fr-CH" sz="2800" dirty="0" smtClean="0"/>
              <a:t>(9) Pensées de mort récurrentes (pas seulement une peur de mourir), idées suicidaires récurrentes sans plan précis ou tentative de suicide ou plan précis pour se suicider</a:t>
            </a:r>
            <a:endParaRPr lang="fr-FR" sz="2800" dirty="0">
              <a:latin typeface="Helvetica" charset="0"/>
              <a:ea typeface="Helvetica" charset="0"/>
              <a:cs typeface="Helvetica" charset="0"/>
              <a:sym typeface="Helvetica" charset="0"/>
            </a:endParaRPr>
          </a:p>
        </p:txBody>
      </p:sp>
      <p:sp>
        <p:nvSpPr>
          <p:cNvPr id="4" name="ZoneTexte 3"/>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p:txBody>
          <a:bodyPr lIns="38098" tIns="38098" rIns="38098" bIns="38098"/>
          <a:lstStyle/>
          <a:p>
            <a:pPr defTabSz="914145"/>
            <a:r>
              <a:rPr lang="fr-FR" dirty="0">
                <a:latin typeface="Helvetica" charset="0"/>
                <a:ea typeface="Helvetica" charset="0"/>
                <a:cs typeface="Helvetica" charset="0"/>
                <a:sym typeface="Helvetica" charset="0"/>
              </a:rPr>
              <a:t>Critères </a:t>
            </a:r>
            <a:r>
              <a:rPr lang="fr-FR" dirty="0" smtClean="0">
                <a:latin typeface="Helvetica" charset="0"/>
                <a:ea typeface="Helvetica" charset="0"/>
                <a:cs typeface="Helvetica" charset="0"/>
                <a:sym typeface="Helvetica" charset="0"/>
              </a:rPr>
              <a:t>DSMIV (2)</a:t>
            </a:r>
            <a:endParaRPr lang="fr-FR" dirty="0"/>
          </a:p>
        </p:txBody>
      </p:sp>
      <p:sp>
        <p:nvSpPr>
          <p:cNvPr id="19458" name="Rectangle 2"/>
          <p:cNvSpPr>
            <a:spLocks noGrp="1" noChangeArrowheads="1"/>
          </p:cNvSpPr>
          <p:nvPr>
            <p:ph sz="quarter" idx="1"/>
          </p:nvPr>
        </p:nvSpPr>
        <p:spPr/>
        <p:txBody>
          <a:bodyPr lIns="38098" tIns="38098" rIns="38098" bIns="38098">
            <a:normAutofit fontScale="40000" lnSpcReduction="20000"/>
          </a:bodyPr>
          <a:lstStyle/>
          <a:p>
            <a:pPr>
              <a:lnSpc>
                <a:spcPct val="120000"/>
              </a:lnSpc>
              <a:buNone/>
            </a:pPr>
            <a:endParaRPr lang="fr-CH" sz="4400" dirty="0" smtClean="0"/>
          </a:p>
          <a:p>
            <a:pPr>
              <a:lnSpc>
                <a:spcPct val="120000"/>
              </a:lnSpc>
            </a:pPr>
            <a:r>
              <a:rPr lang="fr-CH" sz="4400" dirty="0" smtClean="0"/>
              <a:t>B. Les symptômes de correspondent pas aux critères d'un épisode mixte (présence à la fois de symptômes dépressifs et de symptômes de manie caractéristiques du trouble bipolaire).</a:t>
            </a:r>
          </a:p>
          <a:p>
            <a:pPr>
              <a:lnSpc>
                <a:spcPct val="120000"/>
              </a:lnSpc>
            </a:pPr>
            <a:r>
              <a:rPr lang="fr-CH" sz="4400" dirty="0" smtClean="0"/>
              <a:t>C. Les symptômes induisent une souffrance cliniquement significative ou une altération du fonctionnement social, professionnel ou dans d'autres domaines importants.</a:t>
            </a:r>
          </a:p>
          <a:p>
            <a:pPr>
              <a:lnSpc>
                <a:spcPct val="120000"/>
              </a:lnSpc>
            </a:pPr>
            <a:r>
              <a:rPr lang="fr-CH" sz="4400" dirty="0" smtClean="0"/>
              <a:t>D. Les symptômes de sont pas imputables aux effets physiologiques directs d'une substance (ex. drogue ou médicament) ou d'une affection médicale générale (ex. hypothyroïdie).</a:t>
            </a:r>
          </a:p>
          <a:p>
            <a:pPr>
              <a:lnSpc>
                <a:spcPct val="120000"/>
              </a:lnSpc>
            </a:pPr>
            <a:r>
              <a:rPr lang="fr-CH" sz="4400" dirty="0" smtClean="0"/>
              <a:t>E. Les symptômes ne sont pas mieux expliqués par un deuil, c'est-à-dire après la mort d'un être cher, les symptômes persistent pendant plus de 2 mois ou s'accompagnent d'une altération marquée du fonctionnement, de préoccupations morbides de dévalorisation, d'idées suicidaires, de symptômes psychotiques ou d'un ralentissement psychomoteur</a:t>
            </a:r>
          </a:p>
          <a:p>
            <a:endParaRPr lang="fr-FR" dirty="0"/>
          </a:p>
        </p:txBody>
      </p:sp>
      <p:sp>
        <p:nvSpPr>
          <p:cNvPr id="4" name="ZoneTexte 3"/>
          <p:cNvSpPr txBox="1"/>
          <p:nvPr/>
        </p:nvSpPr>
        <p:spPr>
          <a:xfrm>
            <a:off x="0" y="138475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122</a:t>
            </a:fld>
            <a:endParaRPr lang="fr-FR"/>
          </a:p>
        </p:txBody>
      </p:sp>
      <p:pic>
        <p:nvPicPr>
          <p:cNvPr id="549890" name="Picture 2"/>
          <p:cNvPicPr>
            <a:picLocks noChangeAspect="1" noChangeArrowheads="1"/>
          </p:cNvPicPr>
          <p:nvPr/>
        </p:nvPicPr>
        <p:blipFill>
          <a:blip r:embed="rId2"/>
          <a:srcRect/>
          <a:stretch>
            <a:fillRect/>
          </a:stretch>
        </p:blipFill>
        <p:spPr bwMode="auto">
          <a:xfrm>
            <a:off x="0" y="2714625"/>
            <a:ext cx="9144000" cy="1428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123</a:t>
            </a:fld>
            <a:endParaRPr lang="fr-FR"/>
          </a:p>
        </p:txBody>
      </p:sp>
      <p:pic>
        <p:nvPicPr>
          <p:cNvPr id="542722" name="Picture 2"/>
          <p:cNvPicPr>
            <a:picLocks noChangeAspect="1" noChangeArrowheads="1"/>
          </p:cNvPicPr>
          <p:nvPr/>
        </p:nvPicPr>
        <p:blipFill>
          <a:blip r:embed="rId2"/>
          <a:srcRect/>
          <a:stretch>
            <a:fillRect/>
          </a:stretch>
        </p:blipFill>
        <p:spPr bwMode="auto">
          <a:xfrm>
            <a:off x="857224" y="0"/>
            <a:ext cx="6810386"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124</a:t>
            </a:fld>
            <a:endParaRPr lang="fr-FR"/>
          </a:p>
        </p:txBody>
      </p:sp>
      <p:pic>
        <p:nvPicPr>
          <p:cNvPr id="544770" name="Picture 2"/>
          <p:cNvPicPr>
            <a:picLocks noChangeAspect="1" noChangeArrowheads="1"/>
          </p:cNvPicPr>
          <p:nvPr/>
        </p:nvPicPr>
        <p:blipFill>
          <a:blip r:embed="rId2"/>
          <a:srcRect/>
          <a:stretch>
            <a:fillRect/>
          </a:stretch>
        </p:blipFill>
        <p:spPr bwMode="auto">
          <a:xfrm>
            <a:off x="0" y="0"/>
            <a:ext cx="9563100" cy="9067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p:txBody>
          <a:bodyPr lIns="38098" tIns="38098" rIns="38098" bIns="38098">
            <a:normAutofit fontScale="90000"/>
          </a:bodyPr>
          <a:lstStyle/>
          <a:p>
            <a:pPr defTabSz="914145"/>
            <a:r>
              <a:rPr lang="fr-FR" dirty="0" err="1">
                <a:latin typeface="Helvetica" charset="0"/>
                <a:ea typeface="Helvetica" charset="0"/>
                <a:cs typeface="Helvetica" charset="0"/>
                <a:sym typeface="Helvetica" charset="0"/>
              </a:rPr>
              <a:t>Hospital</a:t>
            </a:r>
            <a:r>
              <a:rPr lang="fr-FR" dirty="0">
                <a:latin typeface="Helvetica" charset="0"/>
                <a:ea typeface="Helvetica" charset="0"/>
                <a:cs typeface="Helvetica" charset="0"/>
                <a:sym typeface="Helvetica" charset="0"/>
              </a:rPr>
              <a:t> </a:t>
            </a:r>
            <a:r>
              <a:rPr lang="fr-FR" dirty="0" err="1">
                <a:latin typeface="Helvetica" charset="0"/>
                <a:ea typeface="Helvetica" charset="0"/>
                <a:cs typeface="Helvetica" charset="0"/>
                <a:sym typeface="Helvetica" charset="0"/>
              </a:rPr>
              <a:t>Anxiety</a:t>
            </a:r>
            <a:r>
              <a:rPr lang="fr-FR" dirty="0">
                <a:latin typeface="Helvetica" charset="0"/>
                <a:ea typeface="Helvetica" charset="0"/>
                <a:cs typeface="Helvetica" charset="0"/>
                <a:sym typeface="Helvetica" charset="0"/>
              </a:rPr>
              <a:t> and </a:t>
            </a:r>
            <a:r>
              <a:rPr lang="fr-FR" dirty="0" err="1">
                <a:latin typeface="Helvetica" charset="0"/>
                <a:ea typeface="Helvetica" charset="0"/>
                <a:cs typeface="Helvetica" charset="0"/>
                <a:sym typeface="Helvetica" charset="0"/>
              </a:rPr>
              <a:t>Depression</a:t>
            </a:r>
            <a:r>
              <a:rPr lang="fr-FR" dirty="0">
                <a:latin typeface="Helvetica" charset="0"/>
                <a:ea typeface="Helvetica" charset="0"/>
                <a:cs typeface="Helvetica" charset="0"/>
                <a:sym typeface="Helvetica" charset="0"/>
              </a:rPr>
              <a:t> </a:t>
            </a:r>
            <a:r>
              <a:rPr lang="fr-FR" dirty="0" err="1">
                <a:latin typeface="Helvetica" charset="0"/>
                <a:ea typeface="Helvetica" charset="0"/>
                <a:cs typeface="Helvetica" charset="0"/>
                <a:sym typeface="Helvetica" charset="0"/>
              </a:rPr>
              <a:t>Scale</a:t>
            </a:r>
            <a:r>
              <a:rPr lang="fr-FR" dirty="0">
                <a:latin typeface="Helvetica" charset="0"/>
                <a:ea typeface="Helvetica" charset="0"/>
                <a:cs typeface="Helvetica" charset="0"/>
                <a:sym typeface="Helvetica" charset="0"/>
              </a:rPr>
              <a:t> </a:t>
            </a:r>
            <a:r>
              <a:rPr lang="fr-FR" dirty="0" smtClean="0">
                <a:latin typeface="Helvetica" charset="0"/>
                <a:ea typeface="Helvetica" charset="0"/>
                <a:cs typeface="Helvetica" charset="0"/>
                <a:sym typeface="Helvetica" charset="0"/>
              </a:rPr>
              <a:t>(HADS)</a:t>
            </a:r>
            <a:endParaRPr lang="fr-FR" dirty="0"/>
          </a:p>
        </p:txBody>
      </p:sp>
      <p:pic>
        <p:nvPicPr>
          <p:cNvPr id="115714" name="Picture 2"/>
          <p:cNvPicPr>
            <a:picLocks noChangeAspect="1" noChangeArrowheads="1"/>
          </p:cNvPicPr>
          <p:nvPr/>
        </p:nvPicPr>
        <p:blipFill>
          <a:blip r:embed="rId2" cstate="print"/>
          <a:srcRect/>
          <a:stretch>
            <a:fillRect/>
          </a:stretch>
        </p:blipFill>
        <p:spPr bwMode="auto">
          <a:xfrm>
            <a:off x="145304" y="1525360"/>
            <a:ext cx="3845671" cy="5072098"/>
          </a:xfrm>
          <a:prstGeom prst="rect">
            <a:avLst/>
          </a:prstGeom>
          <a:noFill/>
          <a:ln w="9525">
            <a:noFill/>
            <a:miter lim="800000"/>
            <a:headEnd/>
            <a:tailEnd/>
          </a:ln>
          <a:effectLst/>
        </p:spPr>
      </p:pic>
      <p:pic>
        <p:nvPicPr>
          <p:cNvPr id="115715" name="Picture 3"/>
          <p:cNvPicPr>
            <a:picLocks noChangeAspect="1" noChangeArrowheads="1"/>
          </p:cNvPicPr>
          <p:nvPr/>
        </p:nvPicPr>
        <p:blipFill>
          <a:blip r:embed="rId3" cstate="print"/>
          <a:srcRect/>
          <a:stretch>
            <a:fillRect/>
          </a:stretch>
        </p:blipFill>
        <p:spPr bwMode="auto">
          <a:xfrm>
            <a:off x="4786314" y="2285992"/>
            <a:ext cx="3876675" cy="4048125"/>
          </a:xfrm>
          <a:prstGeom prst="rect">
            <a:avLst/>
          </a:prstGeom>
          <a:noFill/>
          <a:ln w="9525">
            <a:noFill/>
            <a:miter lim="800000"/>
            <a:headEnd/>
            <a:tailEnd/>
          </a:ln>
          <a:effectLst/>
        </p:spPr>
      </p:pic>
      <p:sp>
        <p:nvSpPr>
          <p:cNvPr id="5" name="ZoneTexte 4"/>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med"/>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PHQ-9</a:t>
            </a:r>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126</a:t>
            </a:fld>
            <a:endParaRPr lang="fr-FR"/>
          </a:p>
        </p:txBody>
      </p:sp>
      <p:pic>
        <p:nvPicPr>
          <p:cNvPr id="513026" name="Picture 2"/>
          <p:cNvPicPr>
            <a:picLocks noGrp="1" noChangeAspect="1" noChangeArrowheads="1"/>
          </p:cNvPicPr>
          <p:nvPr>
            <p:ph idx="1"/>
          </p:nvPr>
        </p:nvPicPr>
        <p:blipFill>
          <a:blip r:embed="rId2"/>
          <a:srcRect/>
          <a:stretch>
            <a:fillRect/>
          </a:stretch>
        </p:blipFill>
        <p:spPr bwMode="auto">
          <a:xfrm>
            <a:off x="457200" y="2117002"/>
            <a:ext cx="8229600" cy="3492358"/>
          </a:xfrm>
          <a:prstGeom prst="rect">
            <a:avLst/>
          </a:prstGeom>
          <a:noFill/>
          <a:ln w="9525">
            <a:noFill/>
            <a:miter lim="800000"/>
            <a:headEnd/>
            <a:tailEnd/>
          </a:ln>
          <a:effectLst/>
        </p:spPr>
      </p:pic>
      <p:sp>
        <p:nvSpPr>
          <p:cNvPr id="7" name="ZoneTexte 6"/>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127</a:t>
            </a:fld>
            <a:endParaRPr lang="fr-FR"/>
          </a:p>
        </p:txBody>
      </p:sp>
      <p:pic>
        <p:nvPicPr>
          <p:cNvPr id="543746" name="Picture 2"/>
          <p:cNvPicPr>
            <a:picLocks noChangeAspect="1" noChangeArrowheads="1"/>
          </p:cNvPicPr>
          <p:nvPr/>
        </p:nvPicPr>
        <p:blipFill>
          <a:blip r:embed="rId2"/>
          <a:srcRect/>
          <a:stretch>
            <a:fillRect/>
          </a:stretch>
        </p:blipFill>
        <p:spPr bwMode="auto">
          <a:xfrm>
            <a:off x="1571604" y="14223"/>
            <a:ext cx="6405572" cy="712955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571472" y="428604"/>
            <a:ext cx="8001000" cy="646112"/>
          </a:xfrm>
        </p:spPr>
        <p:txBody>
          <a:bodyPr>
            <a:normAutofit fontScale="90000"/>
          </a:bodyPr>
          <a:lstStyle/>
          <a:p>
            <a:r>
              <a:rPr lang="fr-CH" dirty="0"/>
              <a:t>Anxiété</a:t>
            </a:r>
            <a:endParaRPr lang="fr-FR" dirty="0"/>
          </a:p>
        </p:txBody>
      </p:sp>
      <p:sp>
        <p:nvSpPr>
          <p:cNvPr id="5" name="Espace réservé du numéro de diapositive 5"/>
          <p:cNvSpPr>
            <a:spLocks noGrp="1"/>
          </p:cNvSpPr>
          <p:nvPr>
            <p:ph type="sldNum" sz="quarter" idx="12"/>
          </p:nvPr>
        </p:nvSpPr>
        <p:spPr/>
        <p:txBody>
          <a:bodyPr/>
          <a:lstStyle/>
          <a:p>
            <a:fld id="{1A5A2EAB-37F3-4C8C-A7F2-60BFBB9D7A33}" type="slidenum">
              <a:rPr lang="fr-FR"/>
              <a:pPr/>
              <a:t>128</a:t>
            </a:fld>
            <a:endParaRPr lang="fr-FR"/>
          </a:p>
        </p:txBody>
      </p:sp>
      <p:sp>
        <p:nvSpPr>
          <p:cNvPr id="65539" name="Rectangle 3"/>
          <p:cNvSpPr>
            <a:spLocks noGrp="1" noChangeArrowheads="1"/>
          </p:cNvSpPr>
          <p:nvPr>
            <p:ph sz="quarter" idx="1"/>
          </p:nvPr>
        </p:nvSpPr>
        <p:spPr/>
        <p:txBody>
          <a:bodyPr/>
          <a:lstStyle/>
          <a:p>
            <a:pPr>
              <a:lnSpc>
                <a:spcPct val="90000"/>
              </a:lnSpc>
            </a:pPr>
            <a:r>
              <a:rPr lang="fr-CH" sz="2600" u="sng" dirty="0"/>
              <a:t>Définition:</a:t>
            </a:r>
            <a:r>
              <a:rPr lang="fr-CH" sz="2600" dirty="0"/>
              <a:t> « </a:t>
            </a:r>
            <a:r>
              <a:rPr lang="fr-CH" sz="2600" i="1" dirty="0"/>
              <a:t>Vague sentiment de malaise d’inconfort ou de crainte accompagné d’une réponse du système nerveux autonome, sa source est souvent non spécifique ou inconnue par la personne. Sentiment d’appréhension généré par l’anticipation du danger, imminent et qui permet à l’individu de réagir face à une menace </a:t>
            </a:r>
            <a:r>
              <a:rPr lang="fr-CH" sz="2600" i="1" dirty="0" smtClean="0"/>
              <a:t>»</a:t>
            </a:r>
          </a:p>
          <a:p>
            <a:pPr>
              <a:lnSpc>
                <a:spcPct val="90000"/>
              </a:lnSpc>
            </a:pPr>
            <a:endParaRPr lang="fr-CH" i="1" dirty="0" smtClean="0"/>
          </a:p>
          <a:p>
            <a:pPr>
              <a:lnSpc>
                <a:spcPct val="90000"/>
              </a:lnSpc>
            </a:pPr>
            <a:endParaRPr lang="fr-CH" sz="2600" dirty="0"/>
          </a:p>
          <a:p>
            <a:pPr>
              <a:lnSpc>
                <a:spcPct val="90000"/>
              </a:lnSpc>
            </a:pPr>
            <a:r>
              <a:rPr lang="fr-CH" sz="2600" u="sng" dirty="0"/>
              <a:t>Prévalence:</a:t>
            </a:r>
            <a:r>
              <a:rPr lang="fr-CH" sz="2600" dirty="0"/>
              <a:t> 28-79% selon </a:t>
            </a:r>
            <a:r>
              <a:rPr lang="fr-CH" sz="2600" dirty="0" smtClean="0"/>
              <a:t>études</a:t>
            </a:r>
            <a:endParaRPr lang="fr-CH" sz="2600" dirty="0"/>
          </a:p>
          <a:p>
            <a:pPr>
              <a:lnSpc>
                <a:spcPct val="90000"/>
              </a:lnSpc>
              <a:buFont typeface="Wingdings" pitchFamily="2" charset="2"/>
              <a:buNone/>
            </a:pPr>
            <a:endParaRPr lang="fr-FR" sz="2600" dirty="0"/>
          </a:p>
        </p:txBody>
      </p:sp>
      <p:sp>
        <p:nvSpPr>
          <p:cNvPr id="6" name="ZoneTexte 5"/>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571472" y="642918"/>
            <a:ext cx="8001000" cy="646112"/>
          </a:xfrm>
        </p:spPr>
        <p:txBody>
          <a:bodyPr>
            <a:normAutofit fontScale="90000"/>
          </a:bodyPr>
          <a:lstStyle/>
          <a:p>
            <a:r>
              <a:rPr lang="fr-CH" dirty="0"/>
              <a:t>Facteurs favorisants</a:t>
            </a:r>
            <a:endParaRPr lang="fr-FR" dirty="0"/>
          </a:p>
        </p:txBody>
      </p:sp>
      <p:sp>
        <p:nvSpPr>
          <p:cNvPr id="5" name="Espace réservé du numéro de diapositive 5"/>
          <p:cNvSpPr>
            <a:spLocks noGrp="1"/>
          </p:cNvSpPr>
          <p:nvPr>
            <p:ph type="sldNum" sz="quarter" idx="12"/>
          </p:nvPr>
        </p:nvSpPr>
        <p:spPr/>
        <p:txBody>
          <a:bodyPr/>
          <a:lstStyle/>
          <a:p>
            <a:fld id="{8528566E-7819-4F29-84AF-9A9CB3F8C52B}" type="slidenum">
              <a:rPr lang="fr-FR"/>
              <a:pPr/>
              <a:t>129</a:t>
            </a:fld>
            <a:endParaRPr lang="fr-FR"/>
          </a:p>
        </p:txBody>
      </p:sp>
      <p:sp>
        <p:nvSpPr>
          <p:cNvPr id="66563" name="Rectangle 3"/>
          <p:cNvSpPr>
            <a:spLocks noGrp="1" noChangeArrowheads="1"/>
          </p:cNvSpPr>
          <p:nvPr>
            <p:ph sz="quarter" idx="1"/>
          </p:nvPr>
        </p:nvSpPr>
        <p:spPr/>
        <p:txBody>
          <a:bodyPr/>
          <a:lstStyle/>
          <a:p>
            <a:r>
              <a:rPr lang="fr-CH"/>
              <a:t>Stress</a:t>
            </a:r>
          </a:p>
          <a:p>
            <a:r>
              <a:rPr lang="fr-CH"/>
              <a:t>Contagion de l’anxiété</a:t>
            </a:r>
          </a:p>
          <a:p>
            <a:r>
              <a:rPr lang="fr-CH"/>
              <a:t>Confrontation/angoisse de mort</a:t>
            </a:r>
          </a:p>
          <a:p>
            <a:r>
              <a:rPr lang="fr-CH"/>
              <a:t>Conflit inconscient face aux valeurs et buts fondamentaux de la vie</a:t>
            </a:r>
          </a:p>
          <a:p>
            <a:r>
              <a:rPr lang="fr-CH"/>
              <a:t>Maladie psychiatrique sous-jacente</a:t>
            </a:r>
          </a:p>
        </p:txBody>
      </p:sp>
      <p:sp>
        <p:nvSpPr>
          <p:cNvPr id="6" name="ZoneTexte 5"/>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90818" name="Group 2"/>
          <p:cNvGraphicFramePr>
            <a:graphicFrameLocks noGrp="1"/>
          </p:cNvGraphicFramePr>
          <p:nvPr>
            <p:ph type="tbl" idx="1"/>
          </p:nvPr>
        </p:nvGraphicFramePr>
        <p:xfrm>
          <a:off x="827088" y="1773238"/>
          <a:ext cx="6840537" cy="4830128"/>
        </p:xfrm>
        <a:graphic>
          <a:graphicData uri="http://schemas.openxmlformats.org/drawingml/2006/table">
            <a:tbl>
              <a:tblPr/>
              <a:tblGrid>
                <a:gridCol w="2279650"/>
                <a:gridCol w="2281237"/>
                <a:gridCol w="2279650"/>
              </a:tblGrid>
              <a:tr h="2952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Présentation</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Exercice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I card, anémie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90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Repos</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COPD, cancer, I card</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87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Apparition</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Progressive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I card, epanchement pleural,atteinte neuro-musculaire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Intermittente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Asthme, COPD</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94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Soudaine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Embolie pulmonaire, anxiété</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64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Bruits respiratoires</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Sifflements</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asthme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Sécrétions hautes</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Ràle agonique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56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Facteurs améliorants</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Position</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I Card, épanchement peri, pleural</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90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reassurance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anxiété</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Traitements reçus</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Chimiothérapie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pneumonie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465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Radiothérapie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pneumonie</a:t>
                      </a:r>
                      <a:endParaRPr kumimoji="0" lang="fr-FR" sz="1000" b="0" i="0" u="none" strike="noStrike" cap="none" normalizeH="0" baseline="0" smtClean="0">
                        <a:ln>
                          <a:noFill/>
                        </a:ln>
                        <a:solidFill>
                          <a:schemeClr val="tx1"/>
                        </a:solidFill>
                        <a:effectLst/>
                        <a:latin typeface="Verdana" pitchFamily="34" charset="0"/>
                      </a:endParaRPr>
                    </a:p>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225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Symptômes associés</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Crâchats purulents</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Infection</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Hémoptysies</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E Pulm, cancer, infection</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66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Dilatation veines du cou</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Obstruction veine cave sup</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35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en-US" sz="1000" b="0" i="0" u="none" strike="noStrike" cap="none" normalizeH="0" baseline="0" smtClean="0">
                        <a:ln>
                          <a:noFill/>
                        </a:ln>
                        <a:solidFill>
                          <a:schemeClr val="tx1"/>
                        </a:solidFill>
                        <a:effectLst/>
                        <a:latin typeface="Verdan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Distension abdominale</a:t>
                      </a: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fr-CH" sz="1000" b="0" i="0" u="none" strike="noStrike" cap="none" normalizeH="0" baseline="0" smtClean="0">
                          <a:ln>
                            <a:noFill/>
                          </a:ln>
                          <a:solidFill>
                            <a:schemeClr val="tx1"/>
                          </a:solidFill>
                          <a:effectLst/>
                          <a:latin typeface="Verdana" pitchFamily="34" charset="0"/>
                        </a:rPr>
                        <a:t>Ascite, I Card</a:t>
                      </a:r>
                      <a:endParaRPr kumimoji="0" lang="fr-FR" sz="1000" b="0" i="0" u="none" strike="noStrike" cap="none" normalizeH="0" baseline="0" smtClean="0">
                        <a:ln>
                          <a:noFill/>
                        </a:ln>
                        <a:solidFill>
                          <a:schemeClr val="tx1"/>
                        </a:solidFill>
                        <a:effectLst/>
                        <a:latin typeface="Verdana" pitchFamily="34" charset="0"/>
                      </a:endParaRPr>
                    </a:p>
                    <a:p>
                      <a:pPr marL="0" marR="0" lvl="0" indent="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fr-FR" sz="1000" b="0" i="0" u="none" strike="noStrike" cap="none" normalizeH="0" baseline="0" smtClean="0">
                        <a:ln>
                          <a:noFill/>
                        </a:ln>
                        <a:solidFill>
                          <a:schemeClr val="tx1"/>
                        </a:solidFill>
                        <a:effectLst/>
                        <a:latin typeface="Verdana"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571472" y="428604"/>
            <a:ext cx="8001000" cy="646112"/>
          </a:xfrm>
        </p:spPr>
        <p:txBody>
          <a:bodyPr>
            <a:normAutofit fontScale="90000"/>
          </a:bodyPr>
          <a:lstStyle/>
          <a:p>
            <a:r>
              <a:rPr lang="fr-CH" dirty="0"/>
              <a:t>Causes somatiques</a:t>
            </a:r>
            <a:endParaRPr lang="fr-FR" dirty="0"/>
          </a:p>
        </p:txBody>
      </p:sp>
      <p:sp>
        <p:nvSpPr>
          <p:cNvPr id="5" name="Espace réservé du numéro de diapositive 5"/>
          <p:cNvSpPr>
            <a:spLocks noGrp="1"/>
          </p:cNvSpPr>
          <p:nvPr>
            <p:ph type="sldNum" sz="quarter" idx="12"/>
          </p:nvPr>
        </p:nvSpPr>
        <p:spPr/>
        <p:txBody>
          <a:bodyPr/>
          <a:lstStyle/>
          <a:p>
            <a:fld id="{02790048-EBC4-4FCD-AF75-2A3D6404BB0E}" type="slidenum">
              <a:rPr lang="fr-FR"/>
              <a:pPr/>
              <a:t>130</a:t>
            </a:fld>
            <a:endParaRPr lang="fr-FR"/>
          </a:p>
        </p:txBody>
      </p:sp>
      <p:sp>
        <p:nvSpPr>
          <p:cNvPr id="67587" name="Rectangle 3"/>
          <p:cNvSpPr>
            <a:spLocks noGrp="1" noChangeArrowheads="1"/>
          </p:cNvSpPr>
          <p:nvPr>
            <p:ph sz="quarter" idx="1"/>
          </p:nvPr>
        </p:nvSpPr>
        <p:spPr/>
        <p:txBody>
          <a:bodyPr/>
          <a:lstStyle/>
          <a:p>
            <a:pPr>
              <a:lnSpc>
                <a:spcPct val="90000"/>
              </a:lnSpc>
            </a:pPr>
            <a:r>
              <a:rPr lang="fr-CH" sz="2600" dirty="0"/>
              <a:t>Douleur mal contrôlée</a:t>
            </a:r>
          </a:p>
          <a:p>
            <a:pPr>
              <a:lnSpc>
                <a:spcPct val="90000"/>
              </a:lnSpc>
            </a:pPr>
            <a:r>
              <a:rPr lang="fr-CH" sz="2600" dirty="0"/>
              <a:t>Dyspnée, hypoxémie (</a:t>
            </a:r>
            <a:r>
              <a:rPr lang="fr-CH" sz="2600" i="1" dirty="0" err="1"/>
              <a:t>Ins</a:t>
            </a:r>
            <a:r>
              <a:rPr lang="fr-CH" sz="2600" i="1" dirty="0"/>
              <a:t>. cardiaque, EP, BPCO</a:t>
            </a:r>
            <a:r>
              <a:rPr lang="fr-CH" sz="2600" dirty="0"/>
              <a:t>)</a:t>
            </a:r>
          </a:p>
          <a:p>
            <a:pPr>
              <a:lnSpc>
                <a:spcPct val="90000"/>
              </a:lnSpc>
            </a:pPr>
            <a:r>
              <a:rPr lang="fr-CH" sz="2600" dirty="0"/>
              <a:t>Etat fébrile</a:t>
            </a:r>
          </a:p>
          <a:p>
            <a:pPr>
              <a:lnSpc>
                <a:spcPct val="90000"/>
              </a:lnSpc>
            </a:pPr>
            <a:r>
              <a:rPr lang="fr-CH" sz="2600" dirty="0"/>
              <a:t>Troubles métaboliques ou endocriniens</a:t>
            </a:r>
          </a:p>
          <a:p>
            <a:pPr>
              <a:lnSpc>
                <a:spcPct val="90000"/>
              </a:lnSpc>
            </a:pPr>
            <a:r>
              <a:rPr lang="fr-CH" sz="2600" dirty="0"/>
              <a:t>Etat confusionnel</a:t>
            </a:r>
          </a:p>
          <a:p>
            <a:pPr>
              <a:lnSpc>
                <a:spcPct val="90000"/>
              </a:lnSpc>
            </a:pPr>
            <a:r>
              <a:rPr lang="fr-CH" sz="2600" dirty="0"/>
              <a:t>Médicamenteux </a:t>
            </a:r>
            <a:r>
              <a:rPr lang="fr-CH" sz="2600" i="1" dirty="0"/>
              <a:t>(anti-cholinergiques, </a:t>
            </a:r>
            <a:r>
              <a:rPr lang="fr-CH" sz="2600" i="1" dirty="0" err="1"/>
              <a:t>sympatico</a:t>
            </a:r>
            <a:r>
              <a:rPr lang="fr-CH" sz="2600" i="1" dirty="0"/>
              <a:t>-mimétiques…)</a:t>
            </a:r>
          </a:p>
          <a:p>
            <a:pPr>
              <a:lnSpc>
                <a:spcPct val="90000"/>
              </a:lnSpc>
            </a:pPr>
            <a:r>
              <a:rPr lang="fr-CH" sz="2600" dirty="0"/>
              <a:t>Sevrage </a:t>
            </a:r>
            <a:r>
              <a:rPr lang="fr-CH" sz="2600" i="1" dirty="0"/>
              <a:t>(BZD, OH, opiacés, anticonvulsivants, nicotine…)</a:t>
            </a:r>
            <a:endParaRPr lang="fr-FR" sz="2600" i="1" dirty="0"/>
          </a:p>
        </p:txBody>
      </p:sp>
      <p:sp>
        <p:nvSpPr>
          <p:cNvPr id="6" name="ZoneTexte 5"/>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131</a:t>
            </a:fld>
            <a:endParaRPr lang="fr-FR"/>
          </a:p>
        </p:txBody>
      </p:sp>
      <p:pic>
        <p:nvPicPr>
          <p:cNvPr id="547842" name="Picture 2"/>
          <p:cNvPicPr>
            <a:picLocks noGrp="1" noChangeAspect="1" noChangeArrowheads="1"/>
          </p:cNvPicPr>
          <p:nvPr>
            <p:ph idx="1"/>
          </p:nvPr>
        </p:nvPicPr>
        <p:blipFill>
          <a:blip r:embed="rId2"/>
          <a:srcRect/>
          <a:stretch>
            <a:fillRect/>
          </a:stretch>
        </p:blipFill>
        <p:spPr bwMode="auto">
          <a:xfrm>
            <a:off x="457200" y="2641338"/>
            <a:ext cx="8229600" cy="24436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132</a:t>
            </a:fld>
            <a:endParaRPr lang="fr-FR"/>
          </a:p>
        </p:txBody>
      </p:sp>
      <p:pic>
        <p:nvPicPr>
          <p:cNvPr id="545794" name="Picture 2"/>
          <p:cNvPicPr>
            <a:picLocks noChangeAspect="1" noChangeArrowheads="1"/>
          </p:cNvPicPr>
          <p:nvPr/>
        </p:nvPicPr>
        <p:blipFill>
          <a:blip r:embed="rId2"/>
          <a:srcRect/>
          <a:stretch>
            <a:fillRect/>
          </a:stretch>
        </p:blipFill>
        <p:spPr bwMode="auto">
          <a:xfrm>
            <a:off x="0" y="0"/>
            <a:ext cx="9420225" cy="88582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133</a:t>
            </a:fld>
            <a:endParaRPr lang="fr-FR"/>
          </a:p>
        </p:txBody>
      </p:sp>
      <p:pic>
        <p:nvPicPr>
          <p:cNvPr id="548866" name="Picture 2"/>
          <p:cNvPicPr>
            <a:picLocks noChangeAspect="1" noChangeArrowheads="1"/>
          </p:cNvPicPr>
          <p:nvPr/>
        </p:nvPicPr>
        <p:blipFill>
          <a:blip r:embed="rId2"/>
          <a:srcRect/>
          <a:stretch>
            <a:fillRect/>
          </a:stretch>
        </p:blipFill>
        <p:spPr bwMode="auto">
          <a:xfrm>
            <a:off x="0" y="0"/>
            <a:ext cx="9620250" cy="10820400"/>
          </a:xfrm>
          <a:prstGeom prst="rect">
            <a:avLst/>
          </a:prstGeom>
          <a:noFill/>
          <a:ln w="9525">
            <a:noFill/>
            <a:miter lim="800000"/>
            <a:headEnd/>
            <a:tailEnd/>
          </a:ln>
          <a:effectLst/>
        </p:spPr>
      </p:pic>
      <p:sp>
        <p:nvSpPr>
          <p:cNvPr id="7" name="Rectangle 6"/>
          <p:cNvSpPr/>
          <p:nvPr/>
        </p:nvSpPr>
        <p:spPr>
          <a:xfrm>
            <a:off x="2286000" y="3105835"/>
            <a:ext cx="4572000" cy="646331"/>
          </a:xfrm>
          <a:prstGeom prst="rect">
            <a:avLst/>
          </a:prstGeom>
        </p:spPr>
        <p:txBody>
          <a:bodyPr>
            <a:spAutoFit/>
          </a:bodyPr>
          <a:lstStyle/>
          <a:p>
            <a:r>
              <a:rPr lang="fr-FR" dirty="0" smtClean="0"/>
              <a:t>http://</a:t>
            </a:r>
            <a:r>
              <a:rPr lang="fr-FR" dirty="0" err="1" smtClean="0"/>
              <a:t>www.hug-ge.ch/soins-palliatifs-professionnels</a:t>
            </a:r>
            <a:endParaRPr lang="fr-FR" dirty="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re 4"/>
          <p:cNvSpPr>
            <a:spLocks noGrp="1"/>
          </p:cNvSpPr>
          <p:nvPr>
            <p:ph type="ctrTitle"/>
          </p:nvPr>
        </p:nvSpPr>
        <p:spPr>
          <a:xfrm>
            <a:off x="685800" y="790347"/>
            <a:ext cx="7772400" cy="1470025"/>
          </a:xfrm>
        </p:spPr>
        <p:txBody>
          <a:bodyPr/>
          <a:lstStyle/>
          <a:p>
            <a:r>
              <a:rPr lang="fr-CH" dirty="0" smtClean="0"/>
              <a:t>TROUBLES DU SOMMEIL</a:t>
            </a:r>
            <a:endParaRPr lang="fr-CH" dirty="0"/>
          </a:p>
        </p:txBody>
      </p:sp>
      <p:sp>
        <p:nvSpPr>
          <p:cNvPr id="6" name="Sous-titre 5"/>
          <p:cNvSpPr>
            <a:spLocks noGrp="1"/>
          </p:cNvSpPr>
          <p:nvPr>
            <p:ph type="subTitle" idx="1"/>
          </p:nvPr>
        </p:nvSpPr>
        <p:spPr/>
        <p:txBody>
          <a:bodyPr/>
          <a:lstStyle/>
          <a:p>
            <a:endParaRPr lang="fr-CH"/>
          </a:p>
        </p:txBody>
      </p:sp>
      <p:sp>
        <p:nvSpPr>
          <p:cNvPr id="3" name="Espace réservé de la date 2"/>
          <p:cNvSpPr>
            <a:spLocks noGrp="1"/>
          </p:cNvSpPr>
          <p:nvPr>
            <p:ph type="dt" sz="half" idx="10"/>
          </p:nvPr>
        </p:nvSpPr>
        <p:spPr/>
        <p:txBody>
          <a:bodyPr/>
          <a:lstStyle/>
          <a:p>
            <a:fld id="{05A96171-38E6-495A-98F0-D5D5597F8902}" type="datetime1">
              <a:rPr lang="en-US" smtClean="0"/>
              <a:pPr/>
              <a:t>29/08/15</a:t>
            </a:fld>
            <a:endParaRPr lang="en-US"/>
          </a:p>
        </p:txBody>
      </p:sp>
      <p:sp>
        <p:nvSpPr>
          <p:cNvPr id="4" name="Espace réservé du numéro de diapositive 3"/>
          <p:cNvSpPr>
            <a:spLocks noGrp="1"/>
          </p:cNvSpPr>
          <p:nvPr>
            <p:ph type="sldNum" sz="quarter" idx="12"/>
          </p:nvPr>
        </p:nvSpPr>
        <p:spPr/>
        <p:txBody>
          <a:bodyPr/>
          <a:lstStyle/>
          <a:p>
            <a:fld id="{2C6B1FF6-39B9-40F5-8B67-33C6354A3D4F}" type="slidenum">
              <a:rPr kumimoji="0" lang="en-US" smtClean="0"/>
              <a:pPr/>
              <a:t>134</a:t>
            </a:fld>
            <a:endParaRPr kumimoji="0" lang="en-US" dirty="0"/>
          </a:p>
        </p:txBody>
      </p:sp>
      <p:pic>
        <p:nvPicPr>
          <p:cNvPr id="529410" name="Picture 2"/>
          <p:cNvPicPr>
            <a:picLocks noChangeAspect="1" noChangeArrowheads="1"/>
          </p:cNvPicPr>
          <p:nvPr/>
        </p:nvPicPr>
        <p:blipFill>
          <a:blip r:embed="rId2"/>
          <a:srcRect/>
          <a:stretch>
            <a:fillRect/>
          </a:stretch>
        </p:blipFill>
        <p:spPr bwMode="auto">
          <a:xfrm>
            <a:off x="1371600" y="4005263"/>
            <a:ext cx="6305550" cy="1152525"/>
          </a:xfrm>
          <a:prstGeom prst="rect">
            <a:avLst/>
          </a:prstGeom>
          <a:noFill/>
          <a:ln w="9525">
            <a:noFill/>
            <a:miter lim="800000"/>
            <a:headEnd/>
            <a:tailEnd/>
          </a:ln>
          <a:effectLst/>
        </p:spPr>
      </p:pic>
      <p:sp>
        <p:nvSpPr>
          <p:cNvPr id="8" name="ZoneTexte 7"/>
          <p:cNvSpPr txBox="1"/>
          <p:nvPr/>
        </p:nvSpPr>
        <p:spPr>
          <a:xfrm>
            <a:off x="0" y="2786058"/>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INTRODUCTION</a:t>
            </a:r>
            <a:endParaRPr lang="fr-CH" dirty="0"/>
          </a:p>
        </p:txBody>
      </p:sp>
      <p:sp>
        <p:nvSpPr>
          <p:cNvPr id="3" name="Espace réservé du contenu 2"/>
          <p:cNvSpPr>
            <a:spLocks noGrp="1"/>
          </p:cNvSpPr>
          <p:nvPr>
            <p:ph idx="1"/>
          </p:nvPr>
        </p:nvSpPr>
        <p:spPr/>
        <p:txBody>
          <a:bodyPr>
            <a:normAutofit fontScale="70000" lnSpcReduction="20000"/>
          </a:bodyPr>
          <a:lstStyle/>
          <a:p>
            <a:r>
              <a:rPr lang="en-US" dirty="0" smtClean="0"/>
              <a:t>Patients with cancer who are undergoing cancer therapy are likely to have sleep disturbance. </a:t>
            </a:r>
          </a:p>
          <a:p>
            <a:r>
              <a:rPr lang="en-US" dirty="0" smtClean="0"/>
              <a:t>The most common symptoms these patients report are excessive fatigue (44%), leg restlessness (41%), insomnia (31%), and excessiveness sleepiness (28%)</a:t>
            </a:r>
          </a:p>
          <a:p>
            <a:r>
              <a:rPr lang="en-US" dirty="0" smtClean="0"/>
              <a:t> Recent or current therapy for cancer are strongly associated with excessive fatigue, multiple awakenings, insomnia, and </a:t>
            </a:r>
            <a:r>
              <a:rPr lang="en-US" dirty="0" err="1" smtClean="0"/>
              <a:t>hypersomnolence</a:t>
            </a:r>
            <a:r>
              <a:rPr lang="en-US" dirty="0" smtClean="0"/>
              <a:t>. </a:t>
            </a:r>
          </a:p>
          <a:p>
            <a:r>
              <a:rPr lang="en-US" dirty="0" smtClean="0"/>
              <a:t>Patients undergoing cancer therapy with insomnia also report that their sleep trouble affects how they feel physically, affects their ability to cope with stress, affects daily emotions, affects their ability to carry out usual daily activities, and affects their ability to concentrate during the day. Poor sleep is also associated with the development of depression</a:t>
            </a:r>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135</a:t>
            </a:fld>
            <a:endParaRPr lang="fr-FR"/>
          </a:p>
        </p:txBody>
      </p:sp>
      <p:sp>
        <p:nvSpPr>
          <p:cNvPr id="7" name="Rectangle 6"/>
          <p:cNvSpPr/>
          <p:nvPr/>
        </p:nvSpPr>
        <p:spPr>
          <a:xfrm>
            <a:off x="3929058" y="5572140"/>
            <a:ext cx="3091552" cy="369332"/>
          </a:xfrm>
          <a:prstGeom prst="rect">
            <a:avLst/>
          </a:prstGeom>
        </p:spPr>
        <p:txBody>
          <a:bodyPr wrap="none">
            <a:spAutoFit/>
          </a:bodyPr>
          <a:lstStyle/>
          <a:p>
            <a:r>
              <a:rPr lang="fr-CH" dirty="0" smtClean="0"/>
              <a:t>CHEST 2009; 135:563–572</a:t>
            </a:r>
            <a:endParaRPr lang="fr-CH" dirty="0"/>
          </a:p>
        </p:txBody>
      </p:sp>
      <p:sp>
        <p:nvSpPr>
          <p:cNvPr id="8" name="ZoneTexte 7"/>
          <p:cNvSpPr txBox="1"/>
          <p:nvPr/>
        </p:nvSpPr>
        <p:spPr>
          <a:xfrm>
            <a:off x="0" y="1202194"/>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136</a:t>
            </a:fld>
            <a:endParaRPr lang="fr-FR"/>
          </a:p>
        </p:txBody>
      </p:sp>
      <p:pic>
        <p:nvPicPr>
          <p:cNvPr id="580610" name="Picture 2"/>
          <p:cNvPicPr>
            <a:picLocks noChangeAspect="1" noChangeArrowheads="1"/>
          </p:cNvPicPr>
          <p:nvPr/>
        </p:nvPicPr>
        <p:blipFill>
          <a:blip r:embed="rId2"/>
          <a:srcRect/>
          <a:stretch>
            <a:fillRect/>
          </a:stretch>
        </p:blipFill>
        <p:spPr bwMode="auto">
          <a:xfrm>
            <a:off x="890588" y="1123950"/>
            <a:ext cx="7362825" cy="4610100"/>
          </a:xfrm>
          <a:prstGeom prst="rect">
            <a:avLst/>
          </a:prstGeom>
          <a:noFill/>
          <a:ln w="9525">
            <a:noFill/>
            <a:miter lim="800000"/>
            <a:headEnd/>
            <a:tailEnd/>
          </a:ln>
          <a:effectLst/>
        </p:spPr>
      </p:pic>
      <p:pic>
        <p:nvPicPr>
          <p:cNvPr id="580611" name="Picture 3"/>
          <p:cNvPicPr>
            <a:picLocks noChangeAspect="1" noChangeArrowheads="1"/>
          </p:cNvPicPr>
          <p:nvPr/>
        </p:nvPicPr>
        <p:blipFill>
          <a:blip r:embed="rId3"/>
          <a:srcRect/>
          <a:stretch>
            <a:fillRect/>
          </a:stretch>
        </p:blipFill>
        <p:spPr bwMode="auto">
          <a:xfrm>
            <a:off x="2590800" y="6232525"/>
            <a:ext cx="5648325" cy="247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137</a:t>
            </a:fld>
            <a:endParaRPr lang="fr-FR"/>
          </a:p>
        </p:txBody>
      </p:sp>
      <p:pic>
        <p:nvPicPr>
          <p:cNvPr id="581634" name="Picture 2"/>
          <p:cNvPicPr>
            <a:picLocks noChangeAspect="1" noChangeArrowheads="1"/>
          </p:cNvPicPr>
          <p:nvPr/>
        </p:nvPicPr>
        <p:blipFill>
          <a:blip r:embed="rId2"/>
          <a:srcRect/>
          <a:stretch>
            <a:fillRect/>
          </a:stretch>
        </p:blipFill>
        <p:spPr bwMode="auto">
          <a:xfrm>
            <a:off x="957263" y="0"/>
            <a:ext cx="7229475" cy="13639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MULTIFACTORIEL</a:t>
            </a:r>
            <a:endParaRPr lang="fr-CH" dirty="0"/>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138</a:t>
            </a:fld>
            <a:endParaRPr lang="fr-FR"/>
          </a:p>
        </p:txBody>
      </p:sp>
      <p:pic>
        <p:nvPicPr>
          <p:cNvPr id="559106" name="Picture 2" descr="An external file that holds a picture, illustration, etc.&#10;Object name is nihms380476f1.jpg"/>
          <p:cNvPicPr>
            <a:picLocks noChangeAspect="1" noChangeArrowheads="1"/>
          </p:cNvPicPr>
          <p:nvPr/>
        </p:nvPicPr>
        <p:blipFill>
          <a:blip r:embed="rId2"/>
          <a:srcRect/>
          <a:stretch>
            <a:fillRect/>
          </a:stretch>
        </p:blipFill>
        <p:spPr bwMode="auto">
          <a:xfrm>
            <a:off x="457200" y="1785926"/>
            <a:ext cx="7945068" cy="3730617"/>
          </a:xfrm>
          <a:prstGeom prst="rect">
            <a:avLst/>
          </a:prstGeom>
          <a:noFill/>
        </p:spPr>
      </p:pic>
      <p:sp>
        <p:nvSpPr>
          <p:cNvPr id="7" name="ZoneTexte 6"/>
          <p:cNvSpPr txBox="1"/>
          <p:nvPr/>
        </p:nvSpPr>
        <p:spPr>
          <a:xfrm>
            <a:off x="0" y="1202194"/>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CH" sz="3600" dirty="0" smtClean="0"/>
              <a:t>SLEEP-RELATED BREATHING DISORDERS</a:t>
            </a:r>
            <a:endParaRPr lang="fr-CH" sz="3600" dirty="0"/>
          </a:p>
        </p:txBody>
      </p:sp>
      <p:sp>
        <p:nvSpPr>
          <p:cNvPr id="3" name="Espace réservé du contenu 2"/>
          <p:cNvSpPr>
            <a:spLocks noGrp="1"/>
          </p:cNvSpPr>
          <p:nvPr>
            <p:ph idx="1"/>
          </p:nvPr>
        </p:nvSpPr>
        <p:spPr>
          <a:xfrm>
            <a:off x="457200" y="1600200"/>
            <a:ext cx="8229600" cy="4756150"/>
          </a:xfrm>
        </p:spPr>
        <p:txBody>
          <a:bodyPr/>
          <a:lstStyle/>
          <a:p>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139</a:t>
            </a:fld>
            <a:endParaRPr lang="fr-FR"/>
          </a:p>
        </p:txBody>
      </p:sp>
      <p:pic>
        <p:nvPicPr>
          <p:cNvPr id="558082" name="Picture 2"/>
          <p:cNvPicPr>
            <a:picLocks noChangeAspect="1" noChangeArrowheads="1"/>
          </p:cNvPicPr>
          <p:nvPr/>
        </p:nvPicPr>
        <p:blipFill>
          <a:blip r:embed="rId2"/>
          <a:srcRect/>
          <a:stretch>
            <a:fillRect/>
          </a:stretch>
        </p:blipFill>
        <p:spPr bwMode="auto">
          <a:xfrm>
            <a:off x="457200" y="2000240"/>
            <a:ext cx="7781917" cy="3871737"/>
          </a:xfrm>
          <a:prstGeom prst="rect">
            <a:avLst/>
          </a:prstGeom>
          <a:noFill/>
          <a:ln w="9525">
            <a:noFill/>
            <a:miter lim="800000"/>
            <a:headEnd/>
            <a:tailEnd/>
          </a:ln>
          <a:effectLst/>
        </p:spPr>
      </p:pic>
      <p:sp>
        <p:nvSpPr>
          <p:cNvPr id="7" name="ZoneTexte 6"/>
          <p:cNvSpPr txBox="1"/>
          <p:nvPr/>
        </p:nvSpPr>
        <p:spPr>
          <a:xfrm>
            <a:off x="0" y="1202194"/>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a:xfrm>
            <a:off x="428596" y="0"/>
            <a:ext cx="8229600" cy="1143000"/>
          </a:xfrm>
        </p:spPr>
        <p:txBody>
          <a:bodyPr/>
          <a:lstStyle/>
          <a:p>
            <a:pPr algn="ctr" eaLnBrk="1" hangingPunct="1"/>
            <a:r>
              <a:rPr lang="en-US" sz="2000" dirty="0" smtClean="0">
                <a:solidFill>
                  <a:srgbClr val="FF7C80"/>
                </a:solidFill>
              </a:rPr>
              <a:t/>
            </a:r>
            <a:br>
              <a:rPr lang="en-US" sz="2000" dirty="0" smtClean="0">
                <a:solidFill>
                  <a:srgbClr val="FF7C80"/>
                </a:solidFill>
              </a:rPr>
            </a:br>
            <a:r>
              <a:rPr lang="en-US" dirty="0" err="1" smtClean="0"/>
              <a:t>Prise</a:t>
            </a:r>
            <a:r>
              <a:rPr lang="en-US" dirty="0" smtClean="0"/>
              <a:t> en charge de la </a:t>
            </a:r>
            <a:r>
              <a:rPr lang="en-US" dirty="0" err="1" smtClean="0"/>
              <a:t>dyspnée</a:t>
            </a:r>
            <a:endParaRPr lang="en-US" sz="2000" dirty="0" smtClean="0"/>
          </a:p>
        </p:txBody>
      </p:sp>
      <p:sp>
        <p:nvSpPr>
          <p:cNvPr id="4" name="Arrondir un rectangle avec un coin du même côté 3"/>
          <p:cNvSpPr/>
          <p:nvPr/>
        </p:nvSpPr>
        <p:spPr>
          <a:xfrm>
            <a:off x="642910" y="1214422"/>
            <a:ext cx="2428892" cy="4357718"/>
          </a:xfrm>
          <a:prstGeom prst="round2SameRect">
            <a:avLst/>
          </a:prstGeom>
        </p:spPr>
        <p:style>
          <a:lnRef idx="3">
            <a:schemeClr val="lt1"/>
          </a:lnRef>
          <a:fillRef idx="1">
            <a:schemeClr val="accent2"/>
          </a:fillRef>
          <a:effectRef idx="1">
            <a:schemeClr val="accent2"/>
          </a:effectRef>
          <a:fontRef idx="minor">
            <a:schemeClr val="lt1"/>
          </a:fontRef>
        </p:style>
        <p:txBody>
          <a:bodyPr vert="vert270" rtlCol="0" anchor="ctr"/>
          <a:lstStyle/>
          <a:p>
            <a:pPr algn="ctr"/>
            <a:r>
              <a:rPr lang="fr-CH" sz="3200" dirty="0" smtClean="0"/>
              <a:t>TTT étiologique</a:t>
            </a:r>
            <a:endParaRPr lang="fr-CH" sz="3200" dirty="0"/>
          </a:p>
        </p:txBody>
      </p:sp>
      <p:sp>
        <p:nvSpPr>
          <p:cNvPr id="9" name="Arrondir un rectangle avec un coin du même côté 8"/>
          <p:cNvSpPr/>
          <p:nvPr/>
        </p:nvSpPr>
        <p:spPr>
          <a:xfrm>
            <a:off x="3571868" y="1214422"/>
            <a:ext cx="2357454" cy="4357718"/>
          </a:xfrm>
          <a:prstGeom prst="round2SameRect">
            <a:avLst/>
          </a:prstGeom>
        </p:spPr>
        <p:style>
          <a:lnRef idx="3">
            <a:schemeClr val="lt1"/>
          </a:lnRef>
          <a:fillRef idx="1">
            <a:schemeClr val="accent2"/>
          </a:fillRef>
          <a:effectRef idx="1">
            <a:schemeClr val="accent2"/>
          </a:effectRef>
          <a:fontRef idx="minor">
            <a:schemeClr val="lt1"/>
          </a:fontRef>
        </p:style>
        <p:txBody>
          <a:bodyPr vert="vert270" rtlCol="0" anchor="ctr"/>
          <a:lstStyle/>
          <a:p>
            <a:pPr marL="268288" indent="-268288" algn="ctr"/>
            <a:r>
              <a:rPr lang="fr-CH" sz="2400" dirty="0" smtClean="0"/>
              <a:t>TTT symptomatique</a:t>
            </a:r>
          </a:p>
        </p:txBody>
      </p:sp>
      <p:sp>
        <p:nvSpPr>
          <p:cNvPr id="11" name="Arrondir un rectangle avec un coin du même côté 10"/>
          <p:cNvSpPr/>
          <p:nvPr/>
        </p:nvSpPr>
        <p:spPr>
          <a:xfrm>
            <a:off x="6286512" y="1214422"/>
            <a:ext cx="2214578" cy="4357718"/>
          </a:xfrm>
          <a:prstGeom prst="round2SameRect">
            <a:avLst/>
          </a:prstGeom>
        </p:spPr>
        <p:style>
          <a:lnRef idx="3">
            <a:schemeClr val="lt1"/>
          </a:lnRef>
          <a:fillRef idx="1">
            <a:schemeClr val="accent2"/>
          </a:fillRef>
          <a:effectRef idx="1">
            <a:schemeClr val="accent2"/>
          </a:effectRef>
          <a:fontRef idx="minor">
            <a:schemeClr val="lt1"/>
          </a:fontRef>
        </p:style>
        <p:txBody>
          <a:bodyPr vert="vert270" rtlCol="0" anchor="ctr"/>
          <a:lstStyle/>
          <a:p>
            <a:pPr marL="268288" indent="-268288" algn="ctr"/>
            <a:r>
              <a:rPr lang="fr-CH" dirty="0" smtClean="0"/>
              <a:t>TTT non-médicamenteux</a:t>
            </a:r>
          </a:p>
        </p:txBody>
      </p:sp>
      <p:sp>
        <p:nvSpPr>
          <p:cNvPr id="6" name="ZoneTexte 5"/>
          <p:cNvSpPr txBox="1"/>
          <p:nvPr/>
        </p:nvSpPr>
        <p:spPr>
          <a:xfrm>
            <a:off x="0" y="1214422"/>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COPD</a:t>
            </a:r>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140</a:t>
            </a:fld>
            <a:endParaRPr lang="fr-FR"/>
          </a:p>
        </p:txBody>
      </p:sp>
      <p:sp>
        <p:nvSpPr>
          <p:cNvPr id="6" name="Rectangle 5"/>
          <p:cNvSpPr/>
          <p:nvPr/>
        </p:nvSpPr>
        <p:spPr>
          <a:xfrm>
            <a:off x="2286000" y="2274838"/>
            <a:ext cx="4572000" cy="2308324"/>
          </a:xfrm>
          <a:prstGeom prst="rect">
            <a:avLst/>
          </a:prstGeom>
        </p:spPr>
        <p:txBody>
          <a:bodyPr>
            <a:spAutoFit/>
          </a:bodyPr>
          <a:lstStyle/>
          <a:p>
            <a:r>
              <a:rPr lang="en-US" dirty="0" smtClean="0"/>
              <a:t>Patients with COPD often have disrupted and fragmented sleep. Patients with COPD have prolonged sleep latency, decreased sleep efficiency, decreased total sleep time, increased wake after sleep onset, decrease in rapid eye movement (REM) sleep (Stage R), and decreased stage N3 sleep (non-REM stage 3 and 4 sleep). </a:t>
            </a:r>
            <a:endParaRPr lang="fr-CH" dirty="0"/>
          </a:p>
        </p:txBody>
      </p:sp>
      <p:sp>
        <p:nvSpPr>
          <p:cNvPr id="7" name="Rectangle 6"/>
          <p:cNvSpPr/>
          <p:nvPr/>
        </p:nvSpPr>
        <p:spPr>
          <a:xfrm>
            <a:off x="3929058" y="5572140"/>
            <a:ext cx="3091552" cy="369332"/>
          </a:xfrm>
          <a:prstGeom prst="rect">
            <a:avLst/>
          </a:prstGeom>
        </p:spPr>
        <p:txBody>
          <a:bodyPr wrap="none">
            <a:spAutoFit/>
          </a:bodyPr>
          <a:lstStyle/>
          <a:p>
            <a:r>
              <a:rPr lang="fr-CH" dirty="0" smtClean="0"/>
              <a:t>(CHEST 2009; 135:563–572</a:t>
            </a:r>
            <a:endParaRPr lang="fr-CH" dirty="0"/>
          </a:p>
        </p:txBody>
      </p:sp>
      <p:sp>
        <p:nvSpPr>
          <p:cNvPr id="8" name="Espace réservé du contenu 7"/>
          <p:cNvSpPr>
            <a:spLocks noGrp="1"/>
          </p:cNvSpPr>
          <p:nvPr>
            <p:ph idx="1"/>
          </p:nvPr>
        </p:nvSpPr>
        <p:spPr/>
        <p:txBody>
          <a:bodyPr/>
          <a:lstStyle/>
          <a:p>
            <a:pPr>
              <a:buNone/>
            </a:pPr>
            <a:endParaRPr lang="fr-CH" dirty="0"/>
          </a:p>
        </p:txBody>
      </p:sp>
      <p:sp>
        <p:nvSpPr>
          <p:cNvPr id="9" name="ZoneTexte 8"/>
          <p:cNvSpPr txBox="1"/>
          <p:nvPr/>
        </p:nvSpPr>
        <p:spPr>
          <a:xfrm>
            <a:off x="0" y="1202194"/>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141</a:t>
            </a:fld>
            <a:endParaRPr lang="fr-FR"/>
          </a:p>
        </p:txBody>
      </p:sp>
      <p:pic>
        <p:nvPicPr>
          <p:cNvPr id="582658" name="Picture 2"/>
          <p:cNvPicPr>
            <a:picLocks noChangeAspect="1" noChangeArrowheads="1"/>
          </p:cNvPicPr>
          <p:nvPr/>
        </p:nvPicPr>
        <p:blipFill>
          <a:blip r:embed="rId2"/>
          <a:srcRect/>
          <a:stretch>
            <a:fillRect/>
          </a:stretch>
        </p:blipFill>
        <p:spPr bwMode="auto">
          <a:xfrm>
            <a:off x="3714744" y="6156325"/>
            <a:ext cx="3448050" cy="400050"/>
          </a:xfrm>
          <a:prstGeom prst="rect">
            <a:avLst/>
          </a:prstGeom>
          <a:noFill/>
          <a:ln w="9525">
            <a:noFill/>
            <a:miter lim="800000"/>
            <a:headEnd/>
            <a:tailEnd/>
          </a:ln>
          <a:effectLst/>
        </p:spPr>
      </p:pic>
      <p:pic>
        <p:nvPicPr>
          <p:cNvPr id="582659" name="Picture 3"/>
          <p:cNvPicPr>
            <a:picLocks noChangeAspect="1" noChangeArrowheads="1"/>
          </p:cNvPicPr>
          <p:nvPr/>
        </p:nvPicPr>
        <p:blipFill>
          <a:blip r:embed="rId3"/>
          <a:srcRect/>
          <a:stretch>
            <a:fillRect/>
          </a:stretch>
        </p:blipFill>
        <p:spPr bwMode="auto">
          <a:xfrm>
            <a:off x="876294" y="-34925"/>
            <a:ext cx="5676900" cy="65913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142</a:t>
            </a:fld>
            <a:endParaRPr lang="fr-FR"/>
          </a:p>
        </p:txBody>
      </p:sp>
      <p:pic>
        <p:nvPicPr>
          <p:cNvPr id="583682" name="Picture 2"/>
          <p:cNvPicPr>
            <a:picLocks noChangeAspect="1" noChangeArrowheads="1"/>
          </p:cNvPicPr>
          <p:nvPr/>
        </p:nvPicPr>
        <p:blipFill>
          <a:blip r:embed="rId2"/>
          <a:srcRect/>
          <a:stretch>
            <a:fillRect/>
          </a:stretch>
        </p:blipFill>
        <p:spPr bwMode="auto">
          <a:xfrm>
            <a:off x="0" y="2271713"/>
            <a:ext cx="9144000" cy="2314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143</a:t>
            </a:fld>
            <a:endParaRPr lang="fr-FR"/>
          </a:p>
        </p:txBody>
      </p:sp>
      <p:pic>
        <p:nvPicPr>
          <p:cNvPr id="584706" name="Picture 2"/>
          <p:cNvPicPr>
            <a:picLocks noChangeAspect="1" noChangeArrowheads="1"/>
          </p:cNvPicPr>
          <p:nvPr/>
        </p:nvPicPr>
        <p:blipFill>
          <a:blip r:embed="rId2"/>
          <a:srcRect/>
          <a:stretch>
            <a:fillRect/>
          </a:stretch>
        </p:blipFill>
        <p:spPr bwMode="auto">
          <a:xfrm>
            <a:off x="0" y="0"/>
            <a:ext cx="10334625" cy="142208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144</a:t>
            </a:fld>
            <a:endParaRPr lang="fr-FR"/>
          </a:p>
        </p:txBody>
      </p:sp>
      <p:pic>
        <p:nvPicPr>
          <p:cNvPr id="592898" name="Picture 2"/>
          <p:cNvPicPr>
            <a:picLocks noChangeAspect="1" noChangeArrowheads="1"/>
          </p:cNvPicPr>
          <p:nvPr/>
        </p:nvPicPr>
        <p:blipFill>
          <a:blip r:embed="rId2"/>
          <a:srcRect/>
          <a:stretch>
            <a:fillRect/>
          </a:stretch>
        </p:blipFill>
        <p:spPr bwMode="auto">
          <a:xfrm>
            <a:off x="371475" y="274638"/>
            <a:ext cx="8401050" cy="2628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145</a:t>
            </a:fld>
            <a:endParaRPr lang="fr-FR"/>
          </a:p>
        </p:txBody>
      </p:sp>
      <p:pic>
        <p:nvPicPr>
          <p:cNvPr id="591874" name="Picture 2"/>
          <p:cNvPicPr>
            <a:picLocks noChangeAspect="1" noChangeArrowheads="1"/>
          </p:cNvPicPr>
          <p:nvPr/>
        </p:nvPicPr>
        <p:blipFill>
          <a:blip r:embed="rId2"/>
          <a:srcRect/>
          <a:stretch>
            <a:fillRect/>
          </a:stretch>
        </p:blipFill>
        <p:spPr bwMode="auto">
          <a:xfrm>
            <a:off x="709613" y="2176463"/>
            <a:ext cx="7724775" cy="25050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QQES MOTS-CLES</a:t>
            </a:r>
            <a:endParaRPr lang="fr-CH" dirty="0"/>
          </a:p>
        </p:txBody>
      </p:sp>
      <p:sp>
        <p:nvSpPr>
          <p:cNvPr id="3" name="Espace réservé du contenu 2"/>
          <p:cNvSpPr>
            <a:spLocks noGrp="1"/>
          </p:cNvSpPr>
          <p:nvPr>
            <p:ph idx="1"/>
          </p:nvPr>
        </p:nvSpPr>
        <p:spPr/>
        <p:txBody>
          <a:bodyPr>
            <a:noAutofit/>
          </a:bodyPr>
          <a:lstStyle/>
          <a:p>
            <a:pPr>
              <a:buNone/>
            </a:pPr>
            <a:r>
              <a:rPr lang="fr-CH" sz="2000" dirty="0" smtClean="0"/>
              <a:t>PROPORTIONNALITE : tout examen complémentaire et tout traitement destinés à améliorer l’état du patient doivent être proportionnés à son état général </a:t>
            </a:r>
          </a:p>
          <a:p>
            <a:pPr>
              <a:buNone/>
            </a:pPr>
            <a:r>
              <a:rPr lang="fr-CH" sz="2000" dirty="0" smtClean="0"/>
              <a:t>TITRATION recherche de la plus petite dose efficace, générant le moins d’effets secondaires possibles.</a:t>
            </a:r>
          </a:p>
          <a:p>
            <a:pPr>
              <a:buNone/>
            </a:pPr>
            <a:r>
              <a:rPr lang="fr-CH" sz="2000" dirty="0" smtClean="0"/>
              <a:t> SURVEILLANCE rapprochée de l’efficacité et des effets secondaires permettant une adaptation des prescriptions chez des patients fragiles, évolutifs, et présentant généralement plusieurs symptômes intriqués ( le</a:t>
            </a:r>
          </a:p>
          <a:p>
            <a:pPr>
              <a:buNone/>
            </a:pPr>
            <a:r>
              <a:rPr lang="fr-CH" sz="2000" dirty="0" smtClean="0"/>
              <a:t>EVALUATION ET MODIFICATIONS THERAPEUTIQUES FREQUENTES.</a:t>
            </a:r>
          </a:p>
          <a:p>
            <a:pPr>
              <a:buNone/>
            </a:pPr>
            <a:r>
              <a:rPr lang="fr-CH" sz="2000" dirty="0" smtClean="0"/>
              <a:t>PRIMUM NON NOCERE</a:t>
            </a:r>
          </a:p>
          <a:p>
            <a:pPr>
              <a:buNone/>
            </a:pPr>
            <a:r>
              <a:rPr lang="fr-CH" sz="2000" dirty="0" smtClean="0"/>
              <a:t>INDIVIDUALISATION DU TRAITEMENT</a:t>
            </a:r>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146</a:t>
            </a:fld>
            <a:endParaRPr lang="fr-FR"/>
          </a:p>
        </p:txBody>
      </p:sp>
      <p:sp>
        <p:nvSpPr>
          <p:cNvPr id="6" name="ZoneTexte 5"/>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r>
              <a:rPr lang="fr-CH" dirty="0" smtClean="0"/>
              <a:t>CHOIX DES PRIORITES THERAPEUTIQUES</a:t>
            </a:r>
          </a:p>
          <a:p>
            <a:r>
              <a:rPr lang="fr-CH" dirty="0" smtClean="0"/>
              <a:t>NE PAS LIMITER LE TRAITEMENT A L’UTILISATION DES MEDICAMENTS </a:t>
            </a:r>
          </a:p>
          <a:p>
            <a:r>
              <a:rPr lang="fr-CH" dirty="0" smtClean="0"/>
              <a:t>SYSTEMATISER LES PRESCRIPTIONS POUR LES SYMPTOMES PERSISTANTS ET REDIGER DES PRESCRIPTIONS ANTICIPEES</a:t>
            </a:r>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147</a:t>
            </a:fld>
            <a:endParaRPr lang="fr-FR"/>
          </a:p>
        </p:txBody>
      </p:sp>
      <p:sp>
        <p:nvSpPr>
          <p:cNvPr id="6" name="Titre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CH" sz="4400" b="0" i="0" u="none" strike="noStrike" kern="1200" cap="none" spc="0" normalizeH="0" baseline="0" noProof="0" dirty="0" smtClean="0">
                <a:ln>
                  <a:noFill/>
                </a:ln>
                <a:solidFill>
                  <a:schemeClr val="tx1"/>
                </a:solidFill>
                <a:effectLst/>
                <a:uLnTx/>
                <a:uFillTx/>
                <a:latin typeface="+mj-lt"/>
                <a:ea typeface="+mj-ea"/>
                <a:cs typeface="+mj-cs"/>
              </a:rPr>
              <a:t>QQES MOTS-CLES (2)</a:t>
            </a:r>
            <a:endParaRPr kumimoji="0" lang="fr-CH"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7" name="ZoneTexte 6"/>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CH" b="1" dirty="0" smtClean="0"/>
              <a:t>PHARMACOCINETIQUE</a:t>
            </a:r>
            <a:endParaRPr lang="fr-CH" dirty="0"/>
          </a:p>
        </p:txBody>
      </p:sp>
      <p:sp>
        <p:nvSpPr>
          <p:cNvPr id="3" name="Espace réservé du contenu 2"/>
          <p:cNvSpPr>
            <a:spLocks noGrp="1"/>
          </p:cNvSpPr>
          <p:nvPr>
            <p:ph idx="1"/>
          </p:nvPr>
        </p:nvSpPr>
        <p:spPr/>
        <p:txBody>
          <a:bodyPr>
            <a:normAutofit/>
          </a:bodyPr>
          <a:lstStyle/>
          <a:p>
            <a:r>
              <a:rPr lang="fr-CH" dirty="0" smtClean="0"/>
              <a:t>ABSORPTION MEDICAMENTS-NUTRITION ENTERALE</a:t>
            </a:r>
          </a:p>
          <a:p>
            <a:r>
              <a:rPr lang="fr-CH" dirty="0" smtClean="0"/>
              <a:t>LA DISTRIBUTION DES MÉDICAMENTS LIÉE AUX PROTÉINES</a:t>
            </a:r>
          </a:p>
          <a:p>
            <a:r>
              <a:rPr lang="fr-CH" dirty="0" smtClean="0"/>
              <a:t>LA MÉTABOLISATION DES MÉDICAMENTS DANS LE FOIE</a:t>
            </a:r>
          </a:p>
          <a:p>
            <a:r>
              <a:rPr lang="fr-CH" dirty="0" smtClean="0"/>
              <a:t>INSUFFISANCE RENALE-HEPATIQUE</a:t>
            </a:r>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148</a:t>
            </a:fld>
            <a:endParaRPr lang="fr-FR"/>
          </a:p>
        </p:txBody>
      </p:sp>
      <p:sp>
        <p:nvSpPr>
          <p:cNvPr id="6" name="ZoneTexte 5"/>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OFF-LABEL</a:t>
            </a:r>
            <a:endParaRPr lang="fr-CH" dirty="0"/>
          </a:p>
        </p:txBody>
      </p:sp>
      <p:sp>
        <p:nvSpPr>
          <p:cNvPr id="3" name="Espace réservé du contenu 2"/>
          <p:cNvSpPr>
            <a:spLocks noGrp="1"/>
          </p:cNvSpPr>
          <p:nvPr>
            <p:ph idx="1"/>
          </p:nvPr>
        </p:nvSpPr>
        <p:spPr/>
        <p:txBody>
          <a:bodyPr>
            <a:normAutofit fontScale="55000" lnSpcReduction="20000"/>
          </a:bodyPr>
          <a:lstStyle/>
          <a:p>
            <a:r>
              <a:rPr lang="fr-FR" dirty="0" smtClean="0"/>
              <a:t>L’utilisation off label de médicaments est </a:t>
            </a:r>
            <a:r>
              <a:rPr lang="fr-FR" b="1" dirty="0" smtClean="0"/>
              <a:t>fréquente</a:t>
            </a:r>
            <a:r>
              <a:rPr lang="fr-FR" dirty="0" smtClean="0"/>
              <a:t>. Elle est estimée pour les patients adultes à 20% des prescriptions en ambulatoire, et 25% en milieu hospitalier, à plus de 50% en pédiatrie (jusqu’à 90% en soins intensifs de néonatologie). Dans la population prise en charge dans des unités de soins palliatifs, la prévalence de la prescription off label de médicament est estimée à plus de 65%.</a:t>
            </a:r>
            <a:endParaRPr lang="fr-CH" dirty="0" smtClean="0"/>
          </a:p>
          <a:p>
            <a:r>
              <a:rPr lang="fr-FR" dirty="0" smtClean="0"/>
              <a:t>Il est important de rappeler que la prescription off label d’un médicament est </a:t>
            </a:r>
            <a:r>
              <a:rPr lang="fr-FR" b="1" dirty="0" smtClean="0"/>
              <a:t>légale</a:t>
            </a:r>
            <a:r>
              <a:rPr lang="fr-FR" dirty="0" smtClean="0"/>
              <a:t>, sous la responsabilité du médecin prescripteur, et du pharmacien qui le dispense («devoir de diligence», </a:t>
            </a:r>
            <a:r>
              <a:rPr lang="fr-FR" dirty="0" err="1" smtClean="0"/>
              <a:t>LPTh</a:t>
            </a:r>
            <a:r>
              <a:rPr lang="fr-FR" dirty="0" smtClean="0"/>
              <a:t>)</a:t>
            </a:r>
            <a:endParaRPr lang="fr-CH" dirty="0" smtClean="0"/>
          </a:p>
          <a:p>
            <a:r>
              <a:rPr lang="fr-FR" dirty="0" smtClean="0"/>
              <a:t>Une telle prescription est considérée comme justifiée si elle peut être basée sur des éléments ressortant de la littérature médicale (littérature au sens large : articles et études EBM, mais également </a:t>
            </a:r>
            <a:r>
              <a:rPr lang="fr-FR" dirty="0" err="1" smtClean="0"/>
              <a:t>textbooks</a:t>
            </a:r>
            <a:r>
              <a:rPr lang="fr-FR" dirty="0" smtClean="0"/>
              <a:t>, recommandations de sociétés médicales ou avis d’experts), ou si les conditions suivantes sont réunies :</a:t>
            </a:r>
            <a:endParaRPr lang="fr-CH" dirty="0" smtClean="0"/>
          </a:p>
          <a:p>
            <a:pPr lvl="0"/>
            <a:r>
              <a:rPr lang="fr-FR" dirty="0" smtClean="0"/>
              <a:t>Le/la patient(e) souffre d’une maladie grave mettant en jeu son pronostic vital.</a:t>
            </a:r>
            <a:endParaRPr lang="fr-CH" dirty="0" smtClean="0"/>
          </a:p>
          <a:p>
            <a:pPr lvl="0"/>
            <a:r>
              <a:rPr lang="fr-FR" dirty="0" smtClean="0"/>
              <a:t>Il n’existe pas d’alternative reconnue (praticable et/ou efficace) </a:t>
            </a:r>
            <a:endParaRPr lang="fr-CH" dirty="0" smtClean="0"/>
          </a:p>
          <a:p>
            <a:pPr lvl="0"/>
            <a:r>
              <a:rPr lang="fr-FR" dirty="0" smtClean="0"/>
              <a:t>Une analyse (individualisée) du rapport risque-bénéfice de cette approche est positive.</a:t>
            </a:r>
            <a:endParaRPr lang="fr-CH" dirty="0" smtClean="0"/>
          </a:p>
          <a:p>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149</a:t>
            </a:fld>
            <a:endParaRPr lang="fr-FR"/>
          </a:p>
        </p:txBody>
      </p:sp>
      <p:sp>
        <p:nvSpPr>
          <p:cNvPr id="6" name="ZoneTexte 5"/>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fr-CH" sz="3400" dirty="0" smtClean="0"/>
              <a:t>Traitements symptomatiques</a:t>
            </a:r>
            <a:endParaRPr lang="fr-FR" sz="3400" dirty="0" smtClean="0"/>
          </a:p>
        </p:txBody>
      </p:sp>
      <p:sp>
        <p:nvSpPr>
          <p:cNvPr id="49155" name="Rectangle 3"/>
          <p:cNvSpPr>
            <a:spLocks noGrp="1" noChangeArrowheads="1"/>
          </p:cNvSpPr>
          <p:nvPr>
            <p:ph sz="quarter" idx="1"/>
          </p:nvPr>
        </p:nvSpPr>
        <p:spPr/>
        <p:txBody>
          <a:bodyPr>
            <a:normAutofit/>
          </a:bodyPr>
          <a:lstStyle/>
          <a:p>
            <a:pPr lvl="1" eaLnBrk="1" hangingPunct="1">
              <a:lnSpc>
                <a:spcPct val="80000"/>
              </a:lnSpc>
              <a:buNone/>
            </a:pPr>
            <a:endParaRPr lang="fr-FR" sz="1800" dirty="0" smtClean="0">
              <a:latin typeface="+mj-lt"/>
            </a:endParaRPr>
          </a:p>
          <a:p>
            <a:pPr lvl="1" eaLnBrk="1" hangingPunct="1">
              <a:lnSpc>
                <a:spcPct val="80000"/>
              </a:lnSpc>
            </a:pPr>
            <a:endParaRPr lang="fr-FR" sz="1800" dirty="0" smtClean="0">
              <a:latin typeface="+mj-lt"/>
            </a:endParaRPr>
          </a:p>
          <a:p>
            <a:pPr lvl="0"/>
            <a:r>
              <a:rPr lang="fr-FR" sz="1800" dirty="0" smtClean="0"/>
              <a:t>Informer le patient: connaître les causes de sa dyspnée peut contribuer à réduire l’anxiété. Le médecin fait ainsi comprendre au patient qu’il connaît les causes en question, et donc les traitements possibles.  </a:t>
            </a:r>
            <a:endParaRPr lang="fr-CH" sz="1800" b="1" dirty="0" smtClean="0"/>
          </a:p>
          <a:p>
            <a:pPr lvl="0"/>
            <a:r>
              <a:rPr lang="fr-FR" sz="1800" dirty="0" smtClean="0"/>
              <a:t>Créer une atmosphère tranquille, éviter de se transmettre la panique les uns aux autres, aérer la pièce. </a:t>
            </a:r>
            <a:endParaRPr lang="fr-CH" sz="1800" b="1" dirty="0" smtClean="0"/>
          </a:p>
          <a:p>
            <a:pPr lvl="0"/>
            <a:r>
              <a:rPr lang="fr-FR" sz="1800" dirty="0" smtClean="0"/>
              <a:t>Installer le patient confortablement, respectant la position dans laquelle il se sent le mieux.</a:t>
            </a:r>
            <a:endParaRPr lang="fr-CH" sz="1800" b="1" dirty="0" smtClean="0"/>
          </a:p>
          <a:p>
            <a:pPr lvl="0"/>
            <a:r>
              <a:rPr lang="fr-FR" sz="1800" dirty="0" smtClean="0"/>
              <a:t>Prescrire un auxiliaire à la marche si nécessaire.</a:t>
            </a:r>
            <a:endParaRPr lang="fr-CH" sz="1800" b="1" dirty="0" smtClean="0"/>
          </a:p>
          <a:p>
            <a:pPr eaLnBrk="1" hangingPunct="1">
              <a:lnSpc>
                <a:spcPct val="80000"/>
              </a:lnSpc>
            </a:pPr>
            <a:endParaRPr lang="fr-FR" sz="1800" dirty="0" smtClean="0"/>
          </a:p>
          <a:p>
            <a:pPr lvl="1" eaLnBrk="1" hangingPunct="1">
              <a:lnSpc>
                <a:spcPct val="80000"/>
              </a:lnSpc>
            </a:pPr>
            <a:endParaRPr lang="fr-FR" sz="1800" u="sng" dirty="0" smtClean="0">
              <a:latin typeface="+mj-lt"/>
            </a:endParaRPr>
          </a:p>
        </p:txBody>
      </p:sp>
      <p:sp>
        <p:nvSpPr>
          <p:cNvPr id="4" name="ZoneTexte 3"/>
          <p:cNvSpPr txBox="1"/>
          <p:nvPr/>
        </p:nvSpPr>
        <p:spPr>
          <a:xfrm>
            <a:off x="0" y="1214422"/>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OFF-LABEL (2)</a:t>
            </a:r>
            <a:endParaRPr lang="fr-CH" dirty="0"/>
          </a:p>
        </p:txBody>
      </p:sp>
      <p:sp>
        <p:nvSpPr>
          <p:cNvPr id="3" name="Espace réservé du contenu 2"/>
          <p:cNvSpPr>
            <a:spLocks noGrp="1"/>
          </p:cNvSpPr>
          <p:nvPr>
            <p:ph idx="1"/>
          </p:nvPr>
        </p:nvSpPr>
        <p:spPr/>
        <p:txBody>
          <a:bodyPr>
            <a:normAutofit fontScale="70000" lnSpcReduction="20000"/>
          </a:bodyPr>
          <a:lstStyle/>
          <a:p>
            <a:pPr lvl="0"/>
            <a:r>
              <a:rPr lang="fr-FR" dirty="0" smtClean="0"/>
              <a:t>En fonction de </a:t>
            </a:r>
            <a:r>
              <a:rPr lang="fr-FR" b="1" dirty="0" smtClean="0"/>
              <a:t>l’indication</a:t>
            </a:r>
            <a:r>
              <a:rPr lang="fr-FR" dirty="0" smtClean="0"/>
              <a:t> : l’exemple le plus marquant est l’utilisation de la Morphine comme traitement symptomatique de la dyspnée. On pourrait également citer les neuroleptiques (typiques et atypiques) pour traiter les nausées.</a:t>
            </a:r>
            <a:endParaRPr lang="fr-CH" dirty="0" smtClean="0"/>
          </a:p>
          <a:p>
            <a:pPr lvl="0"/>
            <a:r>
              <a:rPr lang="fr-FR" dirty="0" smtClean="0"/>
              <a:t>En fonction de </a:t>
            </a:r>
            <a:r>
              <a:rPr lang="fr-FR" b="1" dirty="0" smtClean="0"/>
              <a:t>la population</a:t>
            </a:r>
            <a:r>
              <a:rPr lang="fr-FR" dirty="0" smtClean="0"/>
              <a:t> : l’</a:t>
            </a:r>
            <a:r>
              <a:rPr lang="fr-FR" dirty="0" err="1" smtClean="0"/>
              <a:t>Haldol</a:t>
            </a:r>
            <a:r>
              <a:rPr lang="fr-CH" dirty="0" smtClean="0"/>
              <a:t>® (</a:t>
            </a:r>
            <a:r>
              <a:rPr lang="fr-FR" dirty="0" smtClean="0"/>
              <a:t>halopéridol) comme traitement de choix du délirium (état confusionnel aigu) est exemplaire, les neuroleptiques n’étant enregistrés que pour la population « patients présentant une maladie psychotique » (à noter par ailleurs que le seul neuroleptique enregistré pour les troubles du comportement dans la démence est la </a:t>
            </a:r>
            <a:r>
              <a:rPr lang="fr-FR" dirty="0" err="1" smtClean="0"/>
              <a:t>rispéridone</a:t>
            </a:r>
            <a:r>
              <a:rPr lang="fr-FR" dirty="0" smtClean="0"/>
              <a:t>)</a:t>
            </a:r>
            <a:endParaRPr lang="fr-CH" dirty="0" smtClean="0"/>
          </a:p>
          <a:p>
            <a:pPr lvl="0"/>
            <a:r>
              <a:rPr lang="fr-FR" dirty="0" smtClean="0"/>
              <a:t>En fonction de </a:t>
            </a:r>
            <a:r>
              <a:rPr lang="fr-FR" b="1" dirty="0" smtClean="0"/>
              <a:t>la posologie</a:t>
            </a:r>
            <a:r>
              <a:rPr lang="fr-FR" dirty="0" smtClean="0"/>
              <a:t> (doses et doses maximales) : l’AMM du </a:t>
            </a:r>
            <a:r>
              <a:rPr lang="fr-FR" dirty="0" err="1" smtClean="0"/>
              <a:t>Primpéran</a:t>
            </a:r>
            <a:r>
              <a:rPr lang="fr-CH" dirty="0" smtClean="0"/>
              <a:t>®</a:t>
            </a:r>
            <a:r>
              <a:rPr lang="fr-FR" dirty="0" smtClean="0"/>
              <a:t> injectable (</a:t>
            </a:r>
            <a:r>
              <a:rPr lang="fr-FR" dirty="0" err="1" smtClean="0"/>
              <a:t>métoclopramide</a:t>
            </a:r>
            <a:r>
              <a:rPr lang="fr-FR" dirty="0" smtClean="0"/>
              <a:t>) indique une dose maximale de 40 mg/j. Il est couramment utilisé dans nos unités de soins palliatifs jusqu’à des doses de 120mg/j. Un autre exemple est le </a:t>
            </a:r>
            <a:r>
              <a:rPr lang="fr-FR" dirty="0" err="1" smtClean="0"/>
              <a:t>Buscopan</a:t>
            </a:r>
            <a:r>
              <a:rPr lang="fr-CH" dirty="0" smtClean="0"/>
              <a:t>®</a:t>
            </a:r>
            <a:r>
              <a:rPr lang="fr-FR" dirty="0" smtClean="0"/>
              <a:t> (</a:t>
            </a:r>
            <a:r>
              <a:rPr lang="fr-CH" dirty="0" smtClean="0"/>
              <a:t>scopolamine butylbromure) avec une dose maximale enregistrée de 100mg/j et une dose maximale utilisée de 240mg/j.</a:t>
            </a:r>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150</a:t>
            </a:fld>
            <a:endParaRPr lang="fr-FR"/>
          </a:p>
        </p:txBody>
      </p:sp>
      <p:sp>
        <p:nvSpPr>
          <p:cNvPr id="6" name="ZoneTexte 5"/>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OFF-LABEL (3)</a:t>
            </a:r>
            <a:endParaRPr lang="fr-CH" dirty="0"/>
          </a:p>
        </p:txBody>
      </p:sp>
      <p:sp>
        <p:nvSpPr>
          <p:cNvPr id="3" name="Espace réservé du contenu 2"/>
          <p:cNvSpPr>
            <a:spLocks noGrp="1"/>
          </p:cNvSpPr>
          <p:nvPr>
            <p:ph idx="1"/>
          </p:nvPr>
        </p:nvSpPr>
        <p:spPr/>
        <p:txBody>
          <a:bodyPr>
            <a:normAutofit fontScale="77500" lnSpcReduction="20000"/>
          </a:bodyPr>
          <a:lstStyle/>
          <a:p>
            <a:pPr lvl="0"/>
            <a:r>
              <a:rPr lang="fr-FR" dirty="0" smtClean="0"/>
              <a:t>En fonction de </a:t>
            </a:r>
            <a:r>
              <a:rPr lang="fr-FR" b="1" dirty="0" smtClean="0"/>
              <a:t>la durée de traitement</a:t>
            </a:r>
            <a:r>
              <a:rPr lang="fr-FR" dirty="0" smtClean="0"/>
              <a:t> : Certains anti-inflammatoires (AINS) sont enregistré pour des durées de traitement courtes, en jours, alors qu’en pratique il peut être nécessaire d’augmenter cette durée (</a:t>
            </a:r>
            <a:r>
              <a:rPr lang="fr-FR" dirty="0" err="1" smtClean="0"/>
              <a:t>p.ex</a:t>
            </a:r>
            <a:r>
              <a:rPr lang="fr-FR" dirty="0" smtClean="0"/>
              <a:t> : Tora-Dol</a:t>
            </a:r>
            <a:r>
              <a:rPr lang="fr-CH" dirty="0" smtClean="0"/>
              <a:t>® (</a:t>
            </a:r>
            <a:r>
              <a:rPr lang="fr-CH" dirty="0" err="1" smtClean="0"/>
              <a:t>kétorolac</a:t>
            </a:r>
            <a:r>
              <a:rPr lang="fr-CH" dirty="0" smtClean="0"/>
              <a:t>)</a:t>
            </a:r>
            <a:r>
              <a:rPr lang="fr-FR" dirty="0" smtClean="0"/>
              <a:t> 10mg injectable, pendant 2 jours maximum)</a:t>
            </a:r>
            <a:endParaRPr lang="fr-CH" dirty="0" smtClean="0"/>
          </a:p>
          <a:p>
            <a:pPr lvl="0"/>
            <a:r>
              <a:rPr lang="fr-FR" dirty="0" smtClean="0"/>
              <a:t>En fonction de </a:t>
            </a:r>
            <a:r>
              <a:rPr lang="fr-FR" b="1" dirty="0" smtClean="0"/>
              <a:t>la voie d’administration</a:t>
            </a:r>
            <a:r>
              <a:rPr lang="fr-FR" dirty="0" smtClean="0"/>
              <a:t> : Une grande partie des médicaments enregistrés comme injectables par voie </a:t>
            </a:r>
            <a:r>
              <a:rPr lang="fr-FR" dirty="0" err="1" smtClean="0"/>
              <a:t>intra-veineuse</a:t>
            </a:r>
            <a:r>
              <a:rPr lang="fr-FR" dirty="0" smtClean="0"/>
              <a:t> et/ou </a:t>
            </a:r>
            <a:r>
              <a:rPr lang="fr-FR" dirty="0" err="1" smtClean="0"/>
              <a:t>intra-musculaire</a:t>
            </a:r>
            <a:r>
              <a:rPr lang="fr-FR" dirty="0" smtClean="0"/>
              <a:t> sont couramment utilisés en sous-cutané. Par exemple : </a:t>
            </a:r>
            <a:r>
              <a:rPr lang="fr-FR" dirty="0" err="1" smtClean="0"/>
              <a:t>Lasix</a:t>
            </a:r>
            <a:r>
              <a:rPr lang="fr-FR" dirty="0" smtClean="0"/>
              <a:t>® (furosémide), </a:t>
            </a:r>
            <a:r>
              <a:rPr lang="fr-FR" dirty="0" err="1" smtClean="0"/>
              <a:t>Haldol</a:t>
            </a:r>
            <a:r>
              <a:rPr lang="fr-FR" dirty="0" smtClean="0"/>
              <a:t>® (halopéridol), </a:t>
            </a:r>
            <a:r>
              <a:rPr lang="fr-FR" dirty="0" err="1" smtClean="0"/>
              <a:t>Nozinan</a:t>
            </a:r>
            <a:r>
              <a:rPr lang="fr-FR" dirty="0" smtClean="0"/>
              <a:t>® (</a:t>
            </a:r>
            <a:r>
              <a:rPr lang="fr-FR" dirty="0" err="1" smtClean="0"/>
              <a:t>lévomépromazine</a:t>
            </a:r>
            <a:r>
              <a:rPr lang="fr-FR" dirty="0" smtClean="0"/>
              <a:t>), </a:t>
            </a:r>
            <a:r>
              <a:rPr lang="fr-FR" dirty="0" err="1" smtClean="0"/>
              <a:t>Rivotril</a:t>
            </a:r>
            <a:r>
              <a:rPr lang="fr-FR" dirty="0" smtClean="0"/>
              <a:t>® (</a:t>
            </a:r>
            <a:r>
              <a:rPr lang="fr-FR" dirty="0" err="1" smtClean="0"/>
              <a:t>clonazepam</a:t>
            </a:r>
            <a:r>
              <a:rPr lang="fr-FR" dirty="0" smtClean="0"/>
              <a:t>), </a:t>
            </a:r>
            <a:r>
              <a:rPr lang="fr-FR" dirty="0" err="1" smtClean="0"/>
              <a:t>Rocéphin</a:t>
            </a:r>
            <a:r>
              <a:rPr lang="fr-FR" dirty="0" smtClean="0"/>
              <a:t>® (</a:t>
            </a:r>
            <a:r>
              <a:rPr lang="fr-FR" dirty="0" err="1" smtClean="0"/>
              <a:t>ceftriaxone</a:t>
            </a:r>
            <a:r>
              <a:rPr lang="fr-FR" dirty="0" smtClean="0"/>
              <a:t>), </a:t>
            </a:r>
            <a:r>
              <a:rPr lang="fr-FR" dirty="0" err="1" smtClean="0"/>
              <a:t>Primpéran</a:t>
            </a:r>
            <a:r>
              <a:rPr lang="fr-FR" dirty="0" smtClean="0"/>
              <a:t>® (</a:t>
            </a:r>
            <a:r>
              <a:rPr lang="fr-FR" dirty="0" err="1" smtClean="0"/>
              <a:t>métoclopramide</a:t>
            </a:r>
            <a:r>
              <a:rPr lang="fr-FR" dirty="0" smtClean="0"/>
              <a:t>), </a:t>
            </a:r>
            <a:r>
              <a:rPr lang="fr-FR" dirty="0" err="1" smtClean="0"/>
              <a:t>Buscopan</a:t>
            </a:r>
            <a:r>
              <a:rPr lang="fr-FR" dirty="0" smtClean="0"/>
              <a:t>® (scopolamine </a:t>
            </a:r>
            <a:r>
              <a:rPr lang="fr-FR" dirty="0" err="1" smtClean="0"/>
              <a:t>butylbromure</a:t>
            </a:r>
            <a:r>
              <a:rPr lang="fr-FR" dirty="0" smtClean="0"/>
              <a:t>).</a:t>
            </a:r>
            <a:endParaRPr lang="fr-CH" dirty="0" smtClean="0"/>
          </a:p>
          <a:p>
            <a:endParaRPr lang="fr-CH" dirty="0" smtClean="0"/>
          </a:p>
          <a:p>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151</a:t>
            </a:fld>
            <a:endParaRPr lang="fr-FR"/>
          </a:p>
        </p:txBody>
      </p:sp>
      <p:sp>
        <p:nvSpPr>
          <p:cNvPr id="6" name="ZoneTexte 5"/>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LAMAL</a:t>
            </a:r>
            <a:endParaRPr lang="fr-CH" dirty="0"/>
          </a:p>
        </p:txBody>
      </p:sp>
      <p:sp>
        <p:nvSpPr>
          <p:cNvPr id="3" name="Espace réservé du contenu 2"/>
          <p:cNvSpPr>
            <a:spLocks noGrp="1"/>
          </p:cNvSpPr>
          <p:nvPr>
            <p:ph idx="1"/>
          </p:nvPr>
        </p:nvSpPr>
        <p:spPr/>
        <p:txBody>
          <a:bodyPr>
            <a:normAutofit fontScale="70000" lnSpcReduction="20000"/>
          </a:bodyPr>
          <a:lstStyle/>
          <a:p>
            <a:r>
              <a:rPr lang="fr-CH" dirty="0" smtClean="0"/>
              <a:t>La prise en charge des coûts En principe, l’assurance obligatoire des soins selon </a:t>
            </a:r>
            <a:r>
              <a:rPr lang="fr-CH" dirty="0" err="1" smtClean="0"/>
              <a:t>LAMal</a:t>
            </a:r>
            <a:r>
              <a:rPr lang="fr-CH" dirty="0" smtClean="0"/>
              <a:t> rembourse seulement les médicaments qui sont mentionnés sur la liste des spécialités et qui sont utilisés dans le cadre de l’autorisation. Selon des conditions préalables précises, des médicaments seront également pris en charge par l’assurance obligatoire des soins, bien que ceux-ci ne trouvent pas sur la liste des spécialités ou se trouvent utilisés en dehors de l’autorisation de </a:t>
            </a:r>
            <a:r>
              <a:rPr lang="fr-CH" dirty="0" err="1" smtClean="0"/>
              <a:t>Swissmedic</a:t>
            </a:r>
            <a:r>
              <a:rPr lang="fr-CH" dirty="0" smtClean="0"/>
              <a:t> [20]. L’Art. 71a et 71b de l’</a:t>
            </a:r>
            <a:r>
              <a:rPr lang="fr-CH" dirty="0" err="1" smtClean="0"/>
              <a:t>OAMal</a:t>
            </a:r>
            <a:r>
              <a:rPr lang="fr-CH" dirty="0" smtClean="0"/>
              <a:t> règle les situations exceptionnelles. Un remboursement exceptionnel par l’assurance obligatoire des soins sera toujours décidé au cas par cas, à savoir seulement s’il ya garantie particulière de remboursement des coûts de l’assureur après consultation préalable du médecin-conseil. De plus, c’est l’assureur qui qui détermine le montant du remboursement (Art. 71b al. 3 et 4 </a:t>
            </a:r>
            <a:r>
              <a:rPr lang="fr-CH" dirty="0" err="1" smtClean="0"/>
              <a:t>OAMal</a:t>
            </a:r>
            <a:r>
              <a:rPr lang="fr-CH" dirty="0" smtClean="0"/>
              <a:t>).</a:t>
            </a:r>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152</a:t>
            </a:fld>
            <a:endParaRPr lang="fr-FR"/>
          </a:p>
        </p:txBody>
      </p:sp>
      <p:sp>
        <p:nvSpPr>
          <p:cNvPr id="6" name="ZoneTexte 5"/>
          <p:cNvSpPr txBox="1"/>
          <p:nvPr/>
        </p:nvSpPr>
        <p:spPr>
          <a:xfrm>
            <a:off x="0" y="130991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dirty="0"/>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153</a:t>
            </a:fld>
            <a:endParaRPr lang="fr-FR"/>
          </a:p>
        </p:txBody>
      </p:sp>
      <p:pic>
        <p:nvPicPr>
          <p:cNvPr id="520194" name="Picture 2"/>
          <p:cNvPicPr>
            <a:picLocks noChangeAspect="1" noChangeArrowheads="1"/>
          </p:cNvPicPr>
          <p:nvPr/>
        </p:nvPicPr>
        <p:blipFill>
          <a:blip r:embed="rId2"/>
          <a:srcRect/>
          <a:stretch>
            <a:fillRect/>
          </a:stretch>
        </p:blipFill>
        <p:spPr bwMode="auto">
          <a:xfrm>
            <a:off x="1" y="1624012"/>
            <a:ext cx="8858280" cy="40909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dirty="0"/>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154</a:t>
            </a:fld>
            <a:endParaRPr lang="fr-FR"/>
          </a:p>
        </p:txBody>
      </p:sp>
      <p:pic>
        <p:nvPicPr>
          <p:cNvPr id="521218" name="Picture 2"/>
          <p:cNvPicPr>
            <a:picLocks noChangeAspect="1" noChangeArrowheads="1"/>
          </p:cNvPicPr>
          <p:nvPr/>
        </p:nvPicPr>
        <p:blipFill>
          <a:blip r:embed="rId2"/>
          <a:srcRect/>
          <a:stretch>
            <a:fillRect/>
          </a:stretch>
        </p:blipFill>
        <p:spPr bwMode="auto">
          <a:xfrm>
            <a:off x="1" y="1214422"/>
            <a:ext cx="9143999" cy="46720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dirty="0"/>
          </a:p>
        </p:txBody>
      </p:sp>
      <p:sp>
        <p:nvSpPr>
          <p:cNvPr id="3" name="Espace réservé du contenu 2"/>
          <p:cNvSpPr>
            <a:spLocks noGrp="1"/>
          </p:cNvSpPr>
          <p:nvPr>
            <p:ph idx="1"/>
          </p:nvPr>
        </p:nvSpPr>
        <p:spPr/>
        <p:txBody>
          <a:bodyPr/>
          <a:lstStyle/>
          <a:p>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155</a:t>
            </a:fld>
            <a:endParaRPr lang="fr-FR"/>
          </a:p>
        </p:txBody>
      </p:sp>
      <p:pic>
        <p:nvPicPr>
          <p:cNvPr id="522242" name="Picture 2"/>
          <p:cNvPicPr>
            <a:picLocks noChangeAspect="1" noChangeArrowheads="1"/>
          </p:cNvPicPr>
          <p:nvPr/>
        </p:nvPicPr>
        <p:blipFill>
          <a:blip r:embed="rId2"/>
          <a:srcRect/>
          <a:stretch>
            <a:fillRect/>
          </a:stretch>
        </p:blipFill>
        <p:spPr bwMode="auto">
          <a:xfrm>
            <a:off x="1000100" y="2781300"/>
            <a:ext cx="6053163" cy="15800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dirty="0"/>
          </a:p>
        </p:txBody>
      </p:sp>
      <p:sp>
        <p:nvSpPr>
          <p:cNvPr id="3" name="Espace réservé du contenu 2"/>
          <p:cNvSpPr>
            <a:spLocks noGrp="1"/>
          </p:cNvSpPr>
          <p:nvPr>
            <p:ph idx="1"/>
          </p:nvPr>
        </p:nvSpPr>
        <p:spPr/>
        <p:txBody>
          <a:bodyPr/>
          <a:lstStyle/>
          <a:p>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156</a:t>
            </a:fld>
            <a:endParaRPr lang="fr-FR"/>
          </a:p>
        </p:txBody>
      </p:sp>
      <p:pic>
        <p:nvPicPr>
          <p:cNvPr id="514050" name="Picture 2"/>
          <p:cNvPicPr>
            <a:picLocks noChangeAspect="1" noChangeArrowheads="1"/>
          </p:cNvPicPr>
          <p:nvPr/>
        </p:nvPicPr>
        <p:blipFill>
          <a:blip r:embed="rId2"/>
          <a:srcRect/>
          <a:stretch>
            <a:fillRect/>
          </a:stretch>
        </p:blipFill>
        <p:spPr bwMode="auto">
          <a:xfrm>
            <a:off x="642910" y="0"/>
            <a:ext cx="7358114" cy="7439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157</a:t>
            </a:fld>
            <a:endParaRPr lang="fr-FR"/>
          </a:p>
        </p:txBody>
      </p:sp>
      <p:pic>
        <p:nvPicPr>
          <p:cNvPr id="515074" name="Picture 2"/>
          <p:cNvPicPr>
            <a:picLocks noChangeAspect="1" noChangeArrowheads="1"/>
          </p:cNvPicPr>
          <p:nvPr/>
        </p:nvPicPr>
        <p:blipFill>
          <a:blip r:embed="rId2"/>
          <a:srcRect/>
          <a:stretch>
            <a:fillRect/>
          </a:stretch>
        </p:blipFill>
        <p:spPr bwMode="auto">
          <a:xfrm>
            <a:off x="2143125" y="138113"/>
            <a:ext cx="4857750" cy="65817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158</a:t>
            </a:fld>
            <a:endParaRPr lang="fr-FR"/>
          </a:p>
        </p:txBody>
      </p:sp>
      <p:pic>
        <p:nvPicPr>
          <p:cNvPr id="516098" name="Picture 2"/>
          <p:cNvPicPr>
            <a:picLocks noChangeAspect="1" noChangeArrowheads="1"/>
          </p:cNvPicPr>
          <p:nvPr/>
        </p:nvPicPr>
        <p:blipFill>
          <a:blip r:embed="rId2"/>
          <a:srcRect/>
          <a:stretch>
            <a:fillRect/>
          </a:stretch>
        </p:blipFill>
        <p:spPr bwMode="auto">
          <a:xfrm>
            <a:off x="2166938" y="0"/>
            <a:ext cx="4810125" cy="7315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159</a:t>
            </a:fld>
            <a:endParaRPr lang="fr-FR"/>
          </a:p>
        </p:txBody>
      </p:sp>
      <p:pic>
        <p:nvPicPr>
          <p:cNvPr id="517122" name="Picture 2"/>
          <p:cNvPicPr>
            <a:picLocks noChangeAspect="1" noChangeArrowheads="1"/>
          </p:cNvPicPr>
          <p:nvPr/>
        </p:nvPicPr>
        <p:blipFill>
          <a:blip r:embed="rId2"/>
          <a:srcRect/>
          <a:stretch>
            <a:fillRect/>
          </a:stretch>
        </p:blipFill>
        <p:spPr bwMode="auto">
          <a:xfrm>
            <a:off x="2081213" y="0"/>
            <a:ext cx="4981575" cy="7581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fr-CH" sz="3400" dirty="0" smtClean="0"/>
              <a:t>Traitements symptomatiques</a:t>
            </a:r>
            <a:endParaRPr lang="fr-FR" sz="3400" dirty="0" smtClean="0"/>
          </a:p>
        </p:txBody>
      </p:sp>
      <p:sp>
        <p:nvSpPr>
          <p:cNvPr id="49155" name="Rectangle 3"/>
          <p:cNvSpPr>
            <a:spLocks noGrp="1" noChangeArrowheads="1"/>
          </p:cNvSpPr>
          <p:nvPr>
            <p:ph sz="quarter" idx="1"/>
          </p:nvPr>
        </p:nvSpPr>
        <p:spPr/>
        <p:txBody>
          <a:bodyPr>
            <a:normAutofit/>
          </a:bodyPr>
          <a:lstStyle/>
          <a:p>
            <a:pPr lvl="1" eaLnBrk="1" hangingPunct="1">
              <a:lnSpc>
                <a:spcPct val="80000"/>
              </a:lnSpc>
              <a:buNone/>
            </a:pPr>
            <a:endParaRPr lang="fr-FR" sz="1800" dirty="0" smtClean="0">
              <a:latin typeface="+mj-lt"/>
            </a:endParaRPr>
          </a:p>
          <a:p>
            <a:pPr lvl="1" eaLnBrk="1" hangingPunct="1">
              <a:lnSpc>
                <a:spcPct val="80000"/>
              </a:lnSpc>
            </a:pPr>
            <a:endParaRPr lang="fr-FR" sz="1800" dirty="0" smtClean="0">
              <a:latin typeface="+mj-lt"/>
            </a:endParaRPr>
          </a:p>
          <a:p>
            <a:pPr eaLnBrk="1" hangingPunct="1">
              <a:lnSpc>
                <a:spcPct val="80000"/>
              </a:lnSpc>
            </a:pPr>
            <a:r>
              <a:rPr lang="fr-FR" sz="2000" u="sng" dirty="0" smtClean="0">
                <a:solidFill>
                  <a:schemeClr val="accent2"/>
                </a:solidFill>
              </a:rPr>
              <a:t>Les opiacés</a:t>
            </a:r>
          </a:p>
          <a:p>
            <a:pPr lvl="1" eaLnBrk="1" hangingPunct="1">
              <a:lnSpc>
                <a:spcPct val="80000"/>
              </a:lnSpc>
            </a:pPr>
            <a:r>
              <a:rPr lang="fr-FR" sz="1800" dirty="0" smtClean="0"/>
              <a:t>Choix de l’opiacé : la morphine constitue le 1er choix. .</a:t>
            </a:r>
          </a:p>
          <a:p>
            <a:pPr lvl="1" eaLnBrk="1" hangingPunct="1">
              <a:lnSpc>
                <a:spcPct val="80000"/>
              </a:lnSpc>
            </a:pPr>
            <a:r>
              <a:rPr lang="fr-FR" sz="1800" dirty="0" smtClean="0"/>
              <a:t>En cas d’effets indésirables </a:t>
            </a:r>
            <a:r>
              <a:rPr lang="fr-FR" sz="1800" dirty="0" err="1" smtClean="0"/>
              <a:t>limitants</a:t>
            </a:r>
            <a:r>
              <a:rPr lang="fr-FR" sz="1800" dirty="0" smtClean="0"/>
              <a:t>, recourir à l’</a:t>
            </a:r>
            <a:r>
              <a:rPr lang="fr-FR" sz="1800" dirty="0" err="1" smtClean="0"/>
              <a:t>hydromorphone</a:t>
            </a:r>
            <a:r>
              <a:rPr lang="fr-FR" sz="1800" dirty="0" smtClean="0"/>
              <a:t>.</a:t>
            </a:r>
          </a:p>
          <a:p>
            <a:pPr lvl="1" eaLnBrk="1" hangingPunct="1">
              <a:lnSpc>
                <a:spcPct val="80000"/>
              </a:lnSpc>
            </a:pPr>
            <a:r>
              <a:rPr lang="fr-FR" sz="1800" dirty="0" smtClean="0"/>
              <a:t>La morphine par inhalation n’a pour l’heure pas fait la preuve de son efficacité dans des études randomisées contrôlées. </a:t>
            </a:r>
          </a:p>
          <a:p>
            <a:pPr lvl="1" eaLnBrk="1" hangingPunct="1">
              <a:lnSpc>
                <a:spcPct val="80000"/>
              </a:lnSpc>
            </a:pPr>
            <a:endParaRPr lang="fr-FR" sz="1800" dirty="0" smtClean="0"/>
          </a:p>
          <a:p>
            <a:pPr eaLnBrk="1" hangingPunct="1">
              <a:lnSpc>
                <a:spcPct val="80000"/>
              </a:lnSpc>
            </a:pPr>
            <a:r>
              <a:rPr lang="fr-FR" sz="2000" u="sng" dirty="0" smtClean="0">
                <a:solidFill>
                  <a:schemeClr val="accent2"/>
                </a:solidFill>
              </a:rPr>
              <a:t>Anxiolytiques:</a:t>
            </a:r>
            <a:endParaRPr lang="fr-FR" sz="2000" dirty="0" smtClean="0">
              <a:solidFill>
                <a:schemeClr val="accent2"/>
              </a:solidFill>
            </a:endParaRPr>
          </a:p>
          <a:p>
            <a:pPr lvl="1" eaLnBrk="1" hangingPunct="1">
              <a:lnSpc>
                <a:spcPct val="80000"/>
              </a:lnSpc>
            </a:pPr>
            <a:r>
              <a:rPr lang="fr-FR" sz="1800" dirty="0" smtClean="0"/>
              <a:t>traiter dans un premier lieu la dyspnée </a:t>
            </a:r>
          </a:p>
          <a:p>
            <a:pPr lvl="1" eaLnBrk="1" hangingPunct="1">
              <a:lnSpc>
                <a:spcPct val="80000"/>
              </a:lnSpc>
            </a:pPr>
            <a:r>
              <a:rPr lang="fr-FR" sz="1800" dirty="0" err="1" smtClean="0"/>
              <a:t>lorazepam</a:t>
            </a:r>
            <a:r>
              <a:rPr lang="fr-FR" sz="1800" dirty="0" smtClean="0"/>
              <a:t> (</a:t>
            </a:r>
            <a:r>
              <a:rPr lang="fr-FR" sz="1800" dirty="0" err="1" smtClean="0"/>
              <a:t>Temesta</a:t>
            </a:r>
            <a:r>
              <a:rPr lang="fr-FR" sz="1800" dirty="0" smtClean="0"/>
              <a:t>®) 0,5-1mg aux 8 h. </a:t>
            </a:r>
            <a:r>
              <a:rPr lang="fr-FR" sz="1800" dirty="0" err="1" smtClean="0"/>
              <a:t>sub-lingual</a:t>
            </a:r>
            <a:r>
              <a:rPr lang="fr-FR" sz="1800" dirty="0" smtClean="0"/>
              <a:t>, à titrer</a:t>
            </a:r>
          </a:p>
          <a:p>
            <a:pPr lvl="1" eaLnBrk="1" hangingPunct="1">
              <a:lnSpc>
                <a:spcPct val="80000"/>
              </a:lnSpc>
            </a:pPr>
            <a:r>
              <a:rPr lang="fr-FR" sz="1800" dirty="0" smtClean="0"/>
              <a:t>en présence d’un delirium surajouté, éviter les benzodiazépines et préférer un neuroleptique</a:t>
            </a:r>
          </a:p>
          <a:p>
            <a:pPr lvl="1" eaLnBrk="1" hangingPunct="1">
              <a:lnSpc>
                <a:spcPct val="80000"/>
              </a:lnSpc>
            </a:pPr>
            <a:r>
              <a:rPr lang="fr-FR" sz="1800" dirty="0" err="1" smtClean="0"/>
              <a:t>lévopromazine</a:t>
            </a:r>
            <a:r>
              <a:rPr lang="fr-FR" sz="1800" dirty="0" smtClean="0"/>
              <a:t> (</a:t>
            </a:r>
            <a:r>
              <a:rPr lang="fr-FR" sz="1800" dirty="0" err="1" smtClean="0"/>
              <a:t>Nozinan</a:t>
            </a:r>
            <a:r>
              <a:rPr lang="fr-FR" sz="1800" dirty="0" smtClean="0"/>
              <a:t>®) 1-3-5mg aux 8 heures po ou </a:t>
            </a:r>
            <a:r>
              <a:rPr lang="fr-FR" sz="1800" dirty="0" err="1" smtClean="0"/>
              <a:t>sc</a:t>
            </a:r>
            <a:r>
              <a:rPr lang="fr-FR" sz="1800" dirty="0" smtClean="0"/>
              <a:t> </a:t>
            </a:r>
          </a:p>
          <a:p>
            <a:pPr lvl="1" eaLnBrk="1" hangingPunct="1">
              <a:lnSpc>
                <a:spcPct val="80000"/>
              </a:lnSpc>
            </a:pPr>
            <a:endParaRPr lang="fr-FR" sz="1800" u="sng" dirty="0" smtClean="0">
              <a:latin typeface="+mj-lt"/>
            </a:endParaRPr>
          </a:p>
        </p:txBody>
      </p:sp>
      <p:sp>
        <p:nvSpPr>
          <p:cNvPr id="40962" name="Rectangle 2"/>
          <p:cNvSpPr>
            <a:spLocks noChangeArrowheads="1"/>
          </p:cNvSpPr>
          <p:nvPr/>
        </p:nvSpPr>
        <p:spPr bwMode="auto">
          <a:xfrm>
            <a:off x="2928926" y="6320571"/>
            <a:ext cx="5254965" cy="2462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000" b="0" i="1"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Gallagher R. The use of opioids for dyspnea in advanced disease. CMAJ 2011;183:1170.</a:t>
            </a:r>
            <a:endParaRPr kumimoji="0" lang="en-US" sz="1800" b="0" i="1" u="none" strike="noStrike" cap="none" normalizeH="0" baseline="0" dirty="0" smtClean="0">
              <a:ln>
                <a:noFill/>
              </a:ln>
              <a:solidFill>
                <a:schemeClr val="tx1"/>
              </a:solidFill>
              <a:effectLst/>
              <a:latin typeface="Arial" pitchFamily="34" charset="0"/>
            </a:endParaRPr>
          </a:p>
        </p:txBody>
      </p:sp>
      <p:sp>
        <p:nvSpPr>
          <p:cNvPr id="5" name="ZoneTexte 4"/>
          <p:cNvSpPr txBox="1"/>
          <p:nvPr/>
        </p:nvSpPr>
        <p:spPr>
          <a:xfrm>
            <a:off x="0" y="1214422"/>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160</a:t>
            </a:fld>
            <a:endParaRPr lang="fr-FR"/>
          </a:p>
        </p:txBody>
      </p:sp>
      <p:pic>
        <p:nvPicPr>
          <p:cNvPr id="518146" name="Picture 2"/>
          <p:cNvPicPr>
            <a:picLocks noChangeAspect="1" noChangeArrowheads="1"/>
          </p:cNvPicPr>
          <p:nvPr/>
        </p:nvPicPr>
        <p:blipFill>
          <a:blip r:embed="rId2"/>
          <a:srcRect/>
          <a:stretch>
            <a:fillRect/>
          </a:stretch>
        </p:blipFill>
        <p:spPr bwMode="auto">
          <a:xfrm>
            <a:off x="2071688" y="209550"/>
            <a:ext cx="5000625" cy="6438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161</a:t>
            </a:fld>
            <a:endParaRPr lang="fr-FR"/>
          </a:p>
        </p:txBody>
      </p:sp>
      <p:pic>
        <p:nvPicPr>
          <p:cNvPr id="519170" name="Picture 2"/>
          <p:cNvPicPr>
            <a:picLocks noGrp="1" noChangeAspect="1" noChangeArrowheads="1"/>
          </p:cNvPicPr>
          <p:nvPr>
            <p:ph idx="1"/>
          </p:nvPr>
        </p:nvPicPr>
        <p:blipFill>
          <a:blip r:embed="rId2"/>
          <a:srcRect/>
          <a:stretch>
            <a:fillRect/>
          </a:stretch>
        </p:blipFill>
        <p:spPr bwMode="auto">
          <a:xfrm>
            <a:off x="2122586" y="274638"/>
            <a:ext cx="4806867" cy="645982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a:xfrm>
            <a:off x="500034" y="428604"/>
            <a:ext cx="8001000" cy="755650"/>
          </a:xfrm>
        </p:spPr>
        <p:txBody>
          <a:bodyPr>
            <a:normAutofit fontScale="90000"/>
          </a:bodyPr>
          <a:lstStyle/>
          <a:p>
            <a:pPr algn="ctr" eaLnBrk="1" hangingPunct="1"/>
            <a:endParaRPr lang="fr-FR" dirty="0" smtClean="0"/>
          </a:p>
        </p:txBody>
      </p:sp>
      <p:pic>
        <p:nvPicPr>
          <p:cNvPr id="32771" name="Picture 5"/>
          <p:cNvPicPr>
            <a:picLocks noChangeAspect="1" noChangeArrowheads="1"/>
          </p:cNvPicPr>
          <p:nvPr/>
        </p:nvPicPr>
        <p:blipFill>
          <a:blip r:embed="rId2" cstate="print"/>
          <a:srcRect/>
          <a:stretch>
            <a:fillRect/>
          </a:stretch>
        </p:blipFill>
        <p:spPr bwMode="auto">
          <a:xfrm>
            <a:off x="971550" y="1916113"/>
            <a:ext cx="7189788" cy="4465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fr-CH" sz="3400" dirty="0" smtClean="0"/>
              <a:t>Traitements symptomatiques (2)</a:t>
            </a:r>
            <a:endParaRPr lang="fr-FR" sz="3400" dirty="0" smtClean="0"/>
          </a:p>
        </p:txBody>
      </p:sp>
      <p:sp>
        <p:nvSpPr>
          <p:cNvPr id="50179" name="Rectangle 3"/>
          <p:cNvSpPr>
            <a:spLocks noGrp="1" noChangeArrowheads="1"/>
          </p:cNvSpPr>
          <p:nvPr>
            <p:ph sz="quarter" idx="1"/>
          </p:nvPr>
        </p:nvSpPr>
        <p:spPr/>
        <p:txBody>
          <a:bodyPr/>
          <a:lstStyle/>
          <a:p>
            <a:pPr eaLnBrk="1" hangingPunct="1">
              <a:lnSpc>
                <a:spcPct val="80000"/>
              </a:lnSpc>
            </a:pPr>
            <a:endParaRPr lang="fr-FR" sz="2000" u="sng" dirty="0" smtClean="0">
              <a:solidFill>
                <a:schemeClr val="accent2"/>
              </a:solidFill>
              <a:latin typeface="+mj-lt"/>
            </a:endParaRPr>
          </a:p>
          <a:p>
            <a:pPr eaLnBrk="1" hangingPunct="1">
              <a:lnSpc>
                <a:spcPct val="80000"/>
              </a:lnSpc>
            </a:pPr>
            <a:r>
              <a:rPr lang="fr-CH" sz="2000" u="sng" dirty="0" smtClean="0">
                <a:solidFill>
                  <a:schemeClr val="accent2"/>
                </a:solidFill>
              </a:rPr>
              <a:t>Oxygène </a:t>
            </a:r>
          </a:p>
          <a:p>
            <a:pPr lvl="1" eaLnBrk="1" hangingPunct="1">
              <a:lnSpc>
                <a:spcPct val="80000"/>
              </a:lnSpc>
            </a:pPr>
            <a:r>
              <a:rPr lang="fr-CH" sz="1800" dirty="0" smtClean="0"/>
              <a:t>L’oxygène est indiqué en fonction de la clinique et non pas des valeurs de </a:t>
            </a:r>
            <a:r>
              <a:rPr lang="fr-CH" sz="1800" dirty="0" err="1" smtClean="0"/>
              <a:t>Sat</a:t>
            </a:r>
            <a:r>
              <a:rPr lang="fr-CH" sz="1800" dirty="0" smtClean="0"/>
              <a:t> Tc O2.</a:t>
            </a:r>
            <a:endParaRPr lang="fr-FR" sz="1800" dirty="0" smtClean="0"/>
          </a:p>
          <a:p>
            <a:pPr lvl="1" eaLnBrk="1" hangingPunct="1">
              <a:lnSpc>
                <a:spcPct val="80000"/>
              </a:lnSpc>
            </a:pPr>
            <a:r>
              <a:rPr lang="fr-FR" sz="1800" dirty="0" smtClean="0"/>
              <a:t>Chez le patient hypoxique, maintenir une saturation en O2 si possible en dessus de 90%.</a:t>
            </a:r>
          </a:p>
          <a:p>
            <a:pPr lvl="1" eaLnBrk="1" hangingPunct="1">
              <a:lnSpc>
                <a:spcPct val="80000"/>
              </a:lnSpc>
            </a:pPr>
            <a:r>
              <a:rPr lang="fr-FR" sz="1800" dirty="0" smtClean="0"/>
              <a:t>Prudence chez le patient BPCO : risque d’hypercapnie.</a:t>
            </a:r>
          </a:p>
          <a:p>
            <a:pPr eaLnBrk="1" hangingPunct="1">
              <a:lnSpc>
                <a:spcPct val="80000"/>
              </a:lnSpc>
            </a:pPr>
            <a:r>
              <a:rPr lang="fr-FR" sz="2000" u="sng" dirty="0" smtClean="0">
                <a:solidFill>
                  <a:schemeClr val="accent2"/>
                </a:solidFill>
                <a:latin typeface="+mj-lt"/>
              </a:rPr>
              <a:t>Physiothérapie respiratoire</a:t>
            </a:r>
            <a:endParaRPr lang="fr-FR" sz="2000" dirty="0" smtClean="0">
              <a:latin typeface="+mj-lt"/>
            </a:endParaRPr>
          </a:p>
          <a:p>
            <a:pPr lvl="1">
              <a:lnSpc>
                <a:spcPct val="80000"/>
              </a:lnSpc>
            </a:pPr>
            <a:r>
              <a:rPr lang="fr-FR" sz="1700" dirty="0" smtClean="0">
                <a:latin typeface="+mj-lt"/>
              </a:rPr>
              <a:t>désencombrer le patient de manière douce et efficace, combattre l’hypoventilation favoriser une respiration efficace</a:t>
            </a:r>
          </a:p>
          <a:p>
            <a:pPr lvl="1">
              <a:lnSpc>
                <a:spcPct val="80000"/>
              </a:lnSpc>
            </a:pPr>
            <a:r>
              <a:rPr lang="fr-FR" sz="1700" dirty="0" smtClean="0">
                <a:latin typeface="+mj-lt"/>
              </a:rPr>
              <a:t>Massages, vibrations, augmentation phase expiratoire, </a:t>
            </a:r>
            <a:r>
              <a:rPr lang="fr-FR" sz="1700" dirty="0" err="1" smtClean="0">
                <a:latin typeface="+mj-lt"/>
              </a:rPr>
              <a:t>spirométrie</a:t>
            </a:r>
            <a:r>
              <a:rPr lang="fr-FR" sz="1700" dirty="0" smtClean="0">
                <a:latin typeface="+mj-lt"/>
              </a:rPr>
              <a:t> incitative, Position de confort respiratoire</a:t>
            </a:r>
            <a:r>
              <a:rPr lang="fr-FR" sz="1600" dirty="0" smtClean="0"/>
              <a:t>…..</a:t>
            </a:r>
          </a:p>
          <a:p>
            <a:pPr lvl="1">
              <a:lnSpc>
                <a:spcPct val="80000"/>
              </a:lnSpc>
            </a:pPr>
            <a:endParaRPr lang="fr-FR" sz="1600" dirty="0" smtClean="0"/>
          </a:p>
          <a:p>
            <a:pPr eaLnBrk="1" hangingPunct="1">
              <a:lnSpc>
                <a:spcPct val="80000"/>
              </a:lnSpc>
            </a:pPr>
            <a:r>
              <a:rPr lang="fr-FR" sz="2000" u="sng" dirty="0" smtClean="0">
                <a:solidFill>
                  <a:schemeClr val="accent2"/>
                </a:solidFill>
                <a:latin typeface="+mj-lt"/>
              </a:rPr>
              <a:t>Ventilateur</a:t>
            </a:r>
          </a:p>
        </p:txBody>
      </p:sp>
      <p:sp>
        <p:nvSpPr>
          <p:cNvPr id="4" name="ZoneTexte 3"/>
          <p:cNvSpPr txBox="1"/>
          <p:nvPr/>
        </p:nvSpPr>
        <p:spPr>
          <a:xfrm>
            <a:off x="0" y="1214422"/>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3413125" y="2089150"/>
            <a:ext cx="1504950" cy="457200"/>
          </a:xfrm>
          <a:prstGeom prst="rect">
            <a:avLst/>
          </a:prstGeom>
          <a:noFill/>
          <a:ln w="9525">
            <a:noFill/>
            <a:miter lim="800000"/>
            <a:headEnd/>
            <a:tailEnd/>
          </a:ln>
        </p:spPr>
        <p:txBody>
          <a:bodyPr wrap="none">
            <a:spAutoFit/>
          </a:bodyPr>
          <a:lstStyle/>
          <a:p>
            <a:r>
              <a:rPr lang="fr-CH" sz="2400"/>
              <a:t>Dyspnée</a:t>
            </a:r>
            <a:endParaRPr lang="fr-FR" sz="2400"/>
          </a:p>
        </p:txBody>
      </p:sp>
      <p:sp>
        <p:nvSpPr>
          <p:cNvPr id="47107" name="Text Box 3"/>
          <p:cNvSpPr txBox="1">
            <a:spLocks noChangeArrowheads="1"/>
          </p:cNvSpPr>
          <p:nvPr/>
        </p:nvSpPr>
        <p:spPr bwMode="auto">
          <a:xfrm>
            <a:off x="6461125" y="3536950"/>
            <a:ext cx="2840038" cy="822325"/>
          </a:xfrm>
          <a:prstGeom prst="rect">
            <a:avLst/>
          </a:prstGeom>
          <a:noFill/>
          <a:ln w="9525">
            <a:noFill/>
            <a:miter lim="800000"/>
            <a:headEnd/>
            <a:tailEnd/>
          </a:ln>
        </p:spPr>
        <p:txBody>
          <a:bodyPr wrap="none">
            <a:spAutoFit/>
          </a:bodyPr>
          <a:lstStyle/>
          <a:p>
            <a:r>
              <a:rPr lang="fr-CH" sz="2400"/>
              <a:t>Peur de mourir</a:t>
            </a:r>
          </a:p>
          <a:p>
            <a:r>
              <a:rPr lang="fr-CH" sz="2400"/>
              <a:t>Incompréhension</a:t>
            </a:r>
            <a:endParaRPr lang="fr-FR" sz="2400"/>
          </a:p>
        </p:txBody>
      </p:sp>
      <p:sp>
        <p:nvSpPr>
          <p:cNvPr id="47108" name="Text Box 4"/>
          <p:cNvSpPr txBox="1">
            <a:spLocks noChangeArrowheads="1"/>
          </p:cNvSpPr>
          <p:nvPr/>
        </p:nvSpPr>
        <p:spPr bwMode="auto">
          <a:xfrm>
            <a:off x="3489325" y="5289550"/>
            <a:ext cx="1333500" cy="457200"/>
          </a:xfrm>
          <a:prstGeom prst="rect">
            <a:avLst/>
          </a:prstGeom>
          <a:noFill/>
          <a:ln w="9525">
            <a:noFill/>
            <a:miter lim="800000"/>
            <a:headEnd/>
            <a:tailEnd/>
          </a:ln>
        </p:spPr>
        <p:txBody>
          <a:bodyPr wrap="none">
            <a:spAutoFit/>
          </a:bodyPr>
          <a:lstStyle/>
          <a:p>
            <a:r>
              <a:rPr lang="fr-CH" sz="2400"/>
              <a:t>Anxiété</a:t>
            </a:r>
            <a:endParaRPr lang="fr-FR" sz="2400"/>
          </a:p>
        </p:txBody>
      </p:sp>
      <p:sp>
        <p:nvSpPr>
          <p:cNvPr id="47109" name="Arc 5"/>
          <p:cNvSpPr>
            <a:spLocks/>
          </p:cNvSpPr>
          <p:nvPr/>
        </p:nvSpPr>
        <p:spPr bwMode="auto">
          <a:xfrm flipH="1">
            <a:off x="457200" y="2438400"/>
            <a:ext cx="3411538" cy="1511300"/>
          </a:xfrm>
          <a:custGeom>
            <a:avLst/>
            <a:gdLst>
              <a:gd name="T0" fmla="*/ 556295 w 21366"/>
              <a:gd name="T1" fmla="*/ 0 h 21317"/>
              <a:gd name="T2" fmla="*/ 3411538 w 21366"/>
              <a:gd name="T3" fmla="*/ 1286416 h 21317"/>
              <a:gd name="T4" fmla="*/ 0 w 21366"/>
              <a:gd name="T5" fmla="*/ 1511300 h 21317"/>
              <a:gd name="T6" fmla="*/ 0 60000 65536"/>
              <a:gd name="T7" fmla="*/ 0 60000 65536"/>
              <a:gd name="T8" fmla="*/ 0 60000 65536"/>
              <a:gd name="T9" fmla="*/ 0 w 21366"/>
              <a:gd name="T10" fmla="*/ 0 h 21317"/>
              <a:gd name="T11" fmla="*/ 21366 w 21366"/>
              <a:gd name="T12" fmla="*/ 21317 h 21317"/>
            </a:gdLst>
            <a:ahLst/>
            <a:cxnLst>
              <a:cxn ang="T6">
                <a:pos x="T0" y="T1"/>
              </a:cxn>
              <a:cxn ang="T7">
                <a:pos x="T2" y="T3"/>
              </a:cxn>
              <a:cxn ang="T8">
                <a:pos x="T4" y="T5"/>
              </a:cxn>
            </a:cxnLst>
            <a:rect l="T9" t="T10" r="T11" b="T12"/>
            <a:pathLst>
              <a:path w="21366" h="21317" fill="none" extrusionOk="0">
                <a:moveTo>
                  <a:pt x="3484" y="-1"/>
                </a:moveTo>
                <a:cubicBezTo>
                  <a:pt x="12756" y="1515"/>
                  <a:pt x="19986" y="8851"/>
                  <a:pt x="21365" y="18145"/>
                </a:cubicBezTo>
              </a:path>
              <a:path w="21366" h="21317" stroke="0" extrusionOk="0">
                <a:moveTo>
                  <a:pt x="3484" y="-1"/>
                </a:moveTo>
                <a:cubicBezTo>
                  <a:pt x="12756" y="1515"/>
                  <a:pt x="19986" y="8851"/>
                  <a:pt x="21365" y="18145"/>
                </a:cubicBezTo>
                <a:lnTo>
                  <a:pt x="0" y="21317"/>
                </a:lnTo>
                <a:close/>
              </a:path>
            </a:pathLst>
          </a:custGeom>
          <a:noFill/>
          <a:ln w="9525">
            <a:solidFill>
              <a:schemeClr val="tx1"/>
            </a:solidFill>
            <a:round/>
            <a:headEnd/>
            <a:tailEnd/>
          </a:ln>
        </p:spPr>
        <p:txBody>
          <a:bodyPr wrap="none" anchor="ctr"/>
          <a:lstStyle/>
          <a:p>
            <a:endParaRPr lang="fr-CH"/>
          </a:p>
        </p:txBody>
      </p:sp>
      <p:sp>
        <p:nvSpPr>
          <p:cNvPr id="47110" name="Arc 6"/>
          <p:cNvSpPr>
            <a:spLocks/>
          </p:cNvSpPr>
          <p:nvPr/>
        </p:nvSpPr>
        <p:spPr bwMode="auto">
          <a:xfrm flipH="1" flipV="1">
            <a:off x="457200" y="3746500"/>
            <a:ext cx="3048000" cy="1816100"/>
          </a:xfrm>
          <a:custGeom>
            <a:avLst/>
            <a:gdLst>
              <a:gd name="T0" fmla="*/ 0 w 21600"/>
              <a:gd name="T1" fmla="*/ 0 h 24519"/>
              <a:gd name="T2" fmla="*/ 3020060 w 21600"/>
              <a:gd name="T3" fmla="*/ 1816100 h 24519"/>
              <a:gd name="T4" fmla="*/ 0 w 21600"/>
              <a:gd name="T5" fmla="*/ 1599892 h 24519"/>
              <a:gd name="T6" fmla="*/ 0 60000 65536"/>
              <a:gd name="T7" fmla="*/ 0 60000 65536"/>
              <a:gd name="T8" fmla="*/ 0 60000 65536"/>
              <a:gd name="T9" fmla="*/ 0 w 21600"/>
              <a:gd name="T10" fmla="*/ 0 h 24519"/>
              <a:gd name="T11" fmla="*/ 21600 w 21600"/>
              <a:gd name="T12" fmla="*/ 24519 h 24519"/>
            </a:gdLst>
            <a:ahLst/>
            <a:cxnLst>
              <a:cxn ang="T6">
                <a:pos x="T0" y="T1"/>
              </a:cxn>
              <a:cxn ang="T7">
                <a:pos x="T2" y="T3"/>
              </a:cxn>
              <a:cxn ang="T8">
                <a:pos x="T4" y="T5"/>
              </a:cxn>
            </a:cxnLst>
            <a:rect l="T9" t="T10" r="T11" b="T12"/>
            <a:pathLst>
              <a:path w="21600" h="24519" fill="none" extrusionOk="0">
                <a:moveTo>
                  <a:pt x="-1" y="0"/>
                </a:moveTo>
                <a:cubicBezTo>
                  <a:pt x="11929" y="0"/>
                  <a:pt x="21600" y="9670"/>
                  <a:pt x="21600" y="21600"/>
                </a:cubicBezTo>
                <a:cubicBezTo>
                  <a:pt x="21600" y="22576"/>
                  <a:pt x="21533" y="23551"/>
                  <a:pt x="21401" y="24518"/>
                </a:cubicBezTo>
              </a:path>
              <a:path w="21600" h="24519" stroke="0" extrusionOk="0">
                <a:moveTo>
                  <a:pt x="-1" y="0"/>
                </a:moveTo>
                <a:cubicBezTo>
                  <a:pt x="11929" y="0"/>
                  <a:pt x="21600" y="9670"/>
                  <a:pt x="21600" y="21600"/>
                </a:cubicBezTo>
                <a:cubicBezTo>
                  <a:pt x="21600" y="22576"/>
                  <a:pt x="21533" y="23551"/>
                  <a:pt x="21401" y="24518"/>
                </a:cubicBezTo>
                <a:lnTo>
                  <a:pt x="0" y="21600"/>
                </a:lnTo>
                <a:close/>
              </a:path>
            </a:pathLst>
          </a:custGeom>
          <a:noFill/>
          <a:ln w="9525">
            <a:solidFill>
              <a:schemeClr val="tx1"/>
            </a:solidFill>
            <a:round/>
            <a:headEnd/>
            <a:tailEnd/>
          </a:ln>
        </p:spPr>
        <p:txBody>
          <a:bodyPr wrap="none" anchor="ctr"/>
          <a:lstStyle/>
          <a:p>
            <a:endParaRPr lang="fr-CH"/>
          </a:p>
        </p:txBody>
      </p:sp>
      <p:sp>
        <p:nvSpPr>
          <p:cNvPr id="47111" name="Line 7"/>
          <p:cNvSpPr>
            <a:spLocks noChangeShapeType="1"/>
          </p:cNvSpPr>
          <p:nvPr/>
        </p:nvSpPr>
        <p:spPr bwMode="auto">
          <a:xfrm>
            <a:off x="3200400" y="2438400"/>
            <a:ext cx="152400" cy="0"/>
          </a:xfrm>
          <a:prstGeom prst="line">
            <a:avLst/>
          </a:prstGeom>
          <a:noFill/>
          <a:ln w="9525">
            <a:solidFill>
              <a:schemeClr val="tx1"/>
            </a:solidFill>
            <a:round/>
            <a:headEnd/>
            <a:tailEnd type="triangle" w="med" len="med"/>
          </a:ln>
        </p:spPr>
        <p:txBody>
          <a:bodyPr/>
          <a:lstStyle/>
          <a:p>
            <a:endParaRPr lang="fr-CH"/>
          </a:p>
        </p:txBody>
      </p:sp>
      <p:sp>
        <p:nvSpPr>
          <p:cNvPr id="47112" name="Arc 8"/>
          <p:cNvSpPr>
            <a:spLocks/>
          </p:cNvSpPr>
          <p:nvPr/>
        </p:nvSpPr>
        <p:spPr bwMode="auto">
          <a:xfrm flipH="1">
            <a:off x="4876800" y="2286000"/>
            <a:ext cx="3429000" cy="3352800"/>
          </a:xfrm>
          <a:custGeom>
            <a:avLst/>
            <a:gdLst>
              <a:gd name="T0" fmla="*/ 3429000 w 28541"/>
              <a:gd name="T1" fmla="*/ 3263858 h 43200"/>
              <a:gd name="T2" fmla="*/ 3338412 w 28541"/>
              <a:gd name="T3" fmla="*/ 70238 h 43200"/>
              <a:gd name="T4" fmla="*/ 2595088 w 28541"/>
              <a:gd name="T5" fmla="*/ 1676400 h 43200"/>
              <a:gd name="T6" fmla="*/ 0 60000 65536"/>
              <a:gd name="T7" fmla="*/ 0 60000 65536"/>
              <a:gd name="T8" fmla="*/ 0 60000 65536"/>
              <a:gd name="T9" fmla="*/ 0 w 28541"/>
              <a:gd name="T10" fmla="*/ 0 h 43200"/>
              <a:gd name="T11" fmla="*/ 28541 w 28541"/>
              <a:gd name="T12" fmla="*/ 43200 h 43200"/>
            </a:gdLst>
            <a:ahLst/>
            <a:cxnLst>
              <a:cxn ang="T6">
                <a:pos x="T0" y="T1"/>
              </a:cxn>
              <a:cxn ang="T7">
                <a:pos x="T2" y="T3"/>
              </a:cxn>
              <a:cxn ang="T8">
                <a:pos x="T4" y="T5"/>
              </a:cxn>
            </a:cxnLst>
            <a:rect l="T9" t="T10" r="T11" b="T12"/>
            <a:pathLst>
              <a:path w="28541" h="43200" fill="none" extrusionOk="0">
                <a:moveTo>
                  <a:pt x="28541" y="42054"/>
                </a:moveTo>
                <a:cubicBezTo>
                  <a:pt x="26305" y="42812"/>
                  <a:pt x="23960" y="43199"/>
                  <a:pt x="21600" y="43200"/>
                </a:cubicBezTo>
                <a:cubicBezTo>
                  <a:pt x="9670" y="43200"/>
                  <a:pt x="0" y="33529"/>
                  <a:pt x="0" y="21600"/>
                </a:cubicBezTo>
                <a:cubicBezTo>
                  <a:pt x="0" y="9670"/>
                  <a:pt x="9670" y="0"/>
                  <a:pt x="21600" y="0"/>
                </a:cubicBezTo>
                <a:cubicBezTo>
                  <a:pt x="23695" y="-1"/>
                  <a:pt x="25779" y="304"/>
                  <a:pt x="27786" y="905"/>
                </a:cubicBezTo>
              </a:path>
              <a:path w="28541" h="43200" stroke="0" extrusionOk="0">
                <a:moveTo>
                  <a:pt x="28541" y="42054"/>
                </a:moveTo>
                <a:cubicBezTo>
                  <a:pt x="26305" y="42812"/>
                  <a:pt x="23960" y="43199"/>
                  <a:pt x="21600" y="43200"/>
                </a:cubicBezTo>
                <a:cubicBezTo>
                  <a:pt x="9670" y="43200"/>
                  <a:pt x="0" y="33529"/>
                  <a:pt x="0" y="21600"/>
                </a:cubicBezTo>
                <a:cubicBezTo>
                  <a:pt x="0" y="9670"/>
                  <a:pt x="9670" y="0"/>
                  <a:pt x="21600" y="0"/>
                </a:cubicBezTo>
                <a:cubicBezTo>
                  <a:pt x="23695" y="-1"/>
                  <a:pt x="25779" y="304"/>
                  <a:pt x="27786" y="905"/>
                </a:cubicBezTo>
                <a:lnTo>
                  <a:pt x="21600" y="21600"/>
                </a:lnTo>
                <a:close/>
              </a:path>
            </a:pathLst>
          </a:custGeom>
          <a:noFill/>
          <a:ln w="9525">
            <a:solidFill>
              <a:schemeClr val="tx1"/>
            </a:solidFill>
            <a:round/>
            <a:headEnd/>
            <a:tailEnd/>
          </a:ln>
        </p:spPr>
        <p:txBody>
          <a:bodyPr wrap="none" anchor="ctr"/>
          <a:lstStyle/>
          <a:p>
            <a:endParaRPr lang="fr-CH"/>
          </a:p>
        </p:txBody>
      </p:sp>
      <p:sp>
        <p:nvSpPr>
          <p:cNvPr id="47113" name="Line 9"/>
          <p:cNvSpPr>
            <a:spLocks noChangeShapeType="1"/>
          </p:cNvSpPr>
          <p:nvPr/>
        </p:nvSpPr>
        <p:spPr bwMode="auto">
          <a:xfrm>
            <a:off x="8153400" y="3429000"/>
            <a:ext cx="152400" cy="304800"/>
          </a:xfrm>
          <a:prstGeom prst="line">
            <a:avLst/>
          </a:prstGeom>
          <a:noFill/>
          <a:ln w="9525">
            <a:solidFill>
              <a:schemeClr val="tx1"/>
            </a:solidFill>
            <a:round/>
            <a:headEnd/>
            <a:tailEnd type="triangle" w="med" len="med"/>
          </a:ln>
        </p:spPr>
        <p:txBody>
          <a:bodyPr/>
          <a:lstStyle/>
          <a:p>
            <a:endParaRPr lang="fr-CH"/>
          </a:p>
        </p:txBody>
      </p:sp>
      <p:sp>
        <p:nvSpPr>
          <p:cNvPr id="47114" name="Line 10"/>
          <p:cNvSpPr>
            <a:spLocks noChangeShapeType="1"/>
          </p:cNvSpPr>
          <p:nvPr/>
        </p:nvSpPr>
        <p:spPr bwMode="auto">
          <a:xfrm flipH="1" flipV="1">
            <a:off x="4800600" y="5562600"/>
            <a:ext cx="457200" cy="76200"/>
          </a:xfrm>
          <a:prstGeom prst="line">
            <a:avLst/>
          </a:prstGeom>
          <a:noFill/>
          <a:ln w="9525">
            <a:solidFill>
              <a:schemeClr val="tx1"/>
            </a:solidFill>
            <a:round/>
            <a:headEnd/>
            <a:tailEnd type="triangle" w="med" len="med"/>
          </a:ln>
        </p:spPr>
        <p:txBody>
          <a:bodyPr/>
          <a:lstStyle/>
          <a:p>
            <a:endParaRPr lang="fr-CH"/>
          </a:p>
        </p:txBody>
      </p:sp>
      <p:sp>
        <p:nvSpPr>
          <p:cNvPr id="47115" name="AutoShape 11"/>
          <p:cNvSpPr>
            <a:spLocks noChangeArrowheads="1"/>
          </p:cNvSpPr>
          <p:nvPr/>
        </p:nvSpPr>
        <p:spPr bwMode="auto">
          <a:xfrm>
            <a:off x="1295400" y="2819400"/>
            <a:ext cx="2895600" cy="2514600"/>
          </a:xfrm>
          <a:prstGeom prst="lightningBolt">
            <a:avLst/>
          </a:prstGeom>
          <a:noFill/>
          <a:ln w="9525">
            <a:solidFill>
              <a:schemeClr val="tx1"/>
            </a:solidFill>
            <a:miter lim="800000"/>
            <a:headEnd/>
            <a:tailEnd/>
          </a:ln>
        </p:spPr>
        <p:txBody>
          <a:bodyPr wrap="none" anchor="ctr"/>
          <a:lstStyle/>
          <a:p>
            <a:endParaRPr lang="fr-CH"/>
          </a:p>
        </p:txBody>
      </p:sp>
      <p:sp>
        <p:nvSpPr>
          <p:cNvPr id="47116" name="Text Box 12"/>
          <p:cNvSpPr txBox="1">
            <a:spLocks noChangeArrowheads="1"/>
          </p:cNvSpPr>
          <p:nvPr/>
        </p:nvSpPr>
        <p:spPr bwMode="auto">
          <a:xfrm>
            <a:off x="2133600" y="3724275"/>
            <a:ext cx="1214438" cy="366713"/>
          </a:xfrm>
          <a:prstGeom prst="rect">
            <a:avLst/>
          </a:prstGeom>
          <a:noFill/>
          <a:ln w="9525">
            <a:noFill/>
            <a:miter lim="800000"/>
            <a:headEnd/>
            <a:tailEnd/>
          </a:ln>
        </p:spPr>
        <p:txBody>
          <a:bodyPr wrap="none">
            <a:spAutoFit/>
          </a:bodyPr>
          <a:lstStyle/>
          <a:p>
            <a:r>
              <a:rPr lang="fr-CH" b="1"/>
              <a:t>panique</a:t>
            </a:r>
            <a:endParaRPr lang="fr-F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3011" name="Picture 3"/>
          <p:cNvPicPr>
            <a:picLocks noChangeAspect="1" noChangeArrowheads="1"/>
          </p:cNvPicPr>
          <p:nvPr/>
        </p:nvPicPr>
        <p:blipFill>
          <a:blip r:embed="rId2" cstate="print"/>
          <a:srcRect/>
          <a:stretch>
            <a:fillRect/>
          </a:stretch>
        </p:blipFill>
        <p:spPr bwMode="auto">
          <a:xfrm>
            <a:off x="0" y="1357298"/>
            <a:ext cx="9263518" cy="5000660"/>
          </a:xfrm>
          <a:prstGeom prst="rect">
            <a:avLst/>
          </a:prstGeom>
          <a:noFill/>
          <a:ln w="9525">
            <a:noFill/>
            <a:miter lim="800000"/>
            <a:headEnd/>
            <a:tailEnd/>
          </a:ln>
          <a:effectLst/>
        </p:spPr>
      </p:pic>
      <p:sp>
        <p:nvSpPr>
          <p:cNvPr id="4" name="Rectangle 3"/>
          <p:cNvSpPr/>
          <p:nvPr/>
        </p:nvSpPr>
        <p:spPr>
          <a:xfrm>
            <a:off x="6572264" y="6357958"/>
            <a:ext cx="2180405" cy="276999"/>
          </a:xfrm>
          <a:prstGeom prst="rect">
            <a:avLst/>
          </a:prstGeom>
        </p:spPr>
        <p:txBody>
          <a:bodyPr wrap="none">
            <a:spAutoFit/>
          </a:bodyPr>
          <a:lstStyle/>
          <a:p>
            <a:r>
              <a:rPr lang="fr-CH" sz="1200" i="1" dirty="0" smtClean="0"/>
              <a:t>J Support </a:t>
            </a:r>
            <a:r>
              <a:rPr lang="fr-CH" sz="1200" i="1" dirty="0" err="1" smtClean="0"/>
              <a:t>Oncol</a:t>
            </a:r>
            <a:r>
              <a:rPr lang="fr-CH" sz="1200" i="1" dirty="0" smtClean="0"/>
              <a:t> 2012;10:1–9</a:t>
            </a:r>
            <a:endParaRPr lang="fr-CH" sz="1200" i="1" dirty="0"/>
          </a:p>
        </p:txBody>
      </p:sp>
      <p:sp>
        <p:nvSpPr>
          <p:cNvPr id="5" name="Titre 4"/>
          <p:cNvSpPr>
            <a:spLocks noGrp="1"/>
          </p:cNvSpPr>
          <p:nvPr>
            <p:ph type="title"/>
          </p:nvPr>
        </p:nvSpPr>
        <p:spPr/>
        <p:txBody>
          <a:bodyPr/>
          <a:lstStyle/>
          <a:p>
            <a:r>
              <a:rPr lang="fr-CH" dirty="0" smtClean="0"/>
              <a:t>Prise en charge de la dyspnée</a:t>
            </a:r>
            <a:endParaRPr lang="fr-CH" dirty="0"/>
          </a:p>
        </p:txBody>
      </p:sp>
      <p:sp>
        <p:nvSpPr>
          <p:cNvPr id="6" name="ZoneTexte 5"/>
          <p:cNvSpPr txBox="1"/>
          <p:nvPr/>
        </p:nvSpPr>
        <p:spPr>
          <a:xfrm>
            <a:off x="0" y="1309916"/>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0"/>
          </p:nvPr>
        </p:nvSpPr>
        <p:spPr/>
        <p:txBody>
          <a:bodyPr/>
          <a:lstStyle/>
          <a:p>
            <a:endParaRPr lang="fr-CH"/>
          </a:p>
        </p:txBody>
      </p:sp>
      <p:sp>
        <p:nvSpPr>
          <p:cNvPr id="4" name="Espace réservé du contenu 3"/>
          <p:cNvSpPr>
            <a:spLocks noGrp="1"/>
          </p:cNvSpPr>
          <p:nvPr>
            <p:ph idx="1"/>
          </p:nvPr>
        </p:nvSpPr>
        <p:spPr/>
        <p:txBody>
          <a:bodyPr/>
          <a:lstStyle/>
          <a:p>
            <a:endParaRPr lang="fr-CH"/>
          </a:p>
        </p:txBody>
      </p:sp>
      <p:graphicFrame>
        <p:nvGraphicFramePr>
          <p:cNvPr id="313346" name="Object 2"/>
          <p:cNvGraphicFramePr>
            <a:graphicFrameLocks noChangeAspect="1"/>
          </p:cNvGraphicFramePr>
          <p:nvPr/>
        </p:nvGraphicFramePr>
        <p:xfrm>
          <a:off x="1219200" y="0"/>
          <a:ext cx="6143667" cy="7434064"/>
        </p:xfrm>
        <a:graphic>
          <a:graphicData uri="http://schemas.openxmlformats.org/presentationml/2006/ole">
            <p:oleObj spid="_x0000_s313346" name="Acrobat Document" r:id="rId3" imgW="7785100" imgH="10071100" progId="AcroExch.Document.7">
              <p:link updateAutomatic="1"/>
            </p:oleObj>
          </a:graphicData>
        </a:graphic>
      </p:graphicFrame>
    </p:spTree>
  </p:cSld>
  <p:clrMapOvr>
    <a:masterClrMapping/>
  </p:clrMapOvr>
  <p:transition spd="slow" advClick="0" advTm="16000">
    <p:wip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CH" dirty="0" smtClean="0"/>
              <a:t>DYSPNÉE RÉFRACTAIRE</a:t>
            </a:r>
            <a:endParaRPr lang="fr-CH" dirty="0"/>
          </a:p>
        </p:txBody>
      </p:sp>
      <p:sp>
        <p:nvSpPr>
          <p:cNvPr id="6" name="Espace réservé du contenu 5"/>
          <p:cNvSpPr>
            <a:spLocks noGrp="1"/>
          </p:cNvSpPr>
          <p:nvPr>
            <p:ph idx="1"/>
          </p:nvPr>
        </p:nvSpPr>
        <p:spPr/>
        <p:txBody>
          <a:bodyPr>
            <a:normAutofit fontScale="77500" lnSpcReduction="20000"/>
          </a:bodyPr>
          <a:lstStyle/>
          <a:p>
            <a:pPr>
              <a:buNone/>
            </a:pPr>
            <a:endParaRPr lang="fr-CH" dirty="0" smtClean="0"/>
          </a:p>
          <a:p>
            <a:r>
              <a:rPr lang="fr-FR" dirty="0" smtClean="0"/>
              <a:t>La dyspnée réfractaire est considéré telle si la difficulté à respirer persiste a repos ou avec une activité physique minimale, malgré une thérapie maximale de la maladie de base.</a:t>
            </a:r>
            <a:endParaRPr lang="fr-CH" dirty="0" smtClean="0"/>
          </a:p>
          <a:p>
            <a:endParaRPr lang="fr-CH" dirty="0" smtClean="0"/>
          </a:p>
          <a:p>
            <a:r>
              <a:rPr lang="fr-FR" dirty="0" smtClean="0"/>
              <a:t>Le processus de prise en charge nécessite de:</a:t>
            </a:r>
            <a:endParaRPr lang="fr-CH" dirty="0" smtClean="0"/>
          </a:p>
          <a:p>
            <a:pPr lvl="0"/>
            <a:r>
              <a:rPr lang="fr-FR" dirty="0" smtClean="0"/>
              <a:t>Réévaluation globale des étiologies et des mesures thérapeutiques.</a:t>
            </a:r>
            <a:endParaRPr lang="fr-CH" dirty="0" smtClean="0"/>
          </a:p>
          <a:p>
            <a:pPr lvl="0"/>
            <a:r>
              <a:rPr lang="fr-FR" dirty="0" smtClean="0"/>
              <a:t>Discuter de l’hospitalisation/consultation spécialisée.</a:t>
            </a:r>
            <a:endParaRPr lang="fr-CH" dirty="0" smtClean="0"/>
          </a:p>
          <a:p>
            <a:pPr lvl="0"/>
            <a:r>
              <a:rPr lang="fr-FR" dirty="0" smtClean="0"/>
              <a:t>En cas d’échec de toute autre mesure: discuter la sédation (</a:t>
            </a:r>
            <a:r>
              <a:rPr lang="fr-FR" dirty="0" err="1" smtClean="0"/>
              <a:t>cf</a:t>
            </a:r>
            <a:r>
              <a:rPr lang="fr-FR" dirty="0" smtClean="0"/>
              <a:t> recommandations </a:t>
            </a:r>
            <a:r>
              <a:rPr lang="fr-FR" dirty="0" err="1" smtClean="0"/>
              <a:t>Bigorio</a:t>
            </a:r>
            <a:r>
              <a:rPr lang="fr-FR" dirty="0" smtClean="0"/>
              <a:t> 2005).</a:t>
            </a:r>
            <a:endParaRPr lang="fr-CH" dirty="0" smtClean="0"/>
          </a:p>
          <a:p>
            <a:endParaRPr lang="fr-CH" dirty="0"/>
          </a:p>
        </p:txBody>
      </p:sp>
      <p:sp>
        <p:nvSpPr>
          <p:cNvPr id="3" name="Espace réservé de la date 2"/>
          <p:cNvSpPr>
            <a:spLocks noGrp="1"/>
          </p:cNvSpPr>
          <p:nvPr>
            <p:ph type="dt" sz="half" idx="10"/>
          </p:nvPr>
        </p:nvSpPr>
        <p:spPr/>
        <p:txBody>
          <a:bodyPr/>
          <a:lstStyle/>
          <a:p>
            <a:fld id="{5E079CBA-4F52-4CD6-88C1-38CABAACBBD3}" type="datetime1">
              <a:rPr lang="en-US" smtClean="0"/>
              <a:pPr/>
              <a:t>29/08/15</a:t>
            </a:fld>
            <a:endParaRPr lang="en-US"/>
          </a:p>
        </p:txBody>
      </p:sp>
      <p:sp>
        <p:nvSpPr>
          <p:cNvPr id="4" name="Espace réservé du numéro de diapositive 3"/>
          <p:cNvSpPr>
            <a:spLocks noGrp="1"/>
          </p:cNvSpPr>
          <p:nvPr>
            <p:ph type="sldNum" sz="quarter" idx="12"/>
          </p:nvPr>
        </p:nvSpPr>
        <p:spPr/>
        <p:txBody>
          <a:bodyPr/>
          <a:lstStyle/>
          <a:p>
            <a:fld id="{2C6B1FF6-39B9-40F5-8B67-33C6354A3D4F}" type="slidenum">
              <a:rPr kumimoji="0" lang="en-US" smtClean="0"/>
              <a:pPr/>
              <a:t>20</a:t>
            </a:fld>
            <a:endParaRPr kumimoji="0" lang="en-US" dirty="0"/>
          </a:p>
        </p:txBody>
      </p:sp>
      <p:sp>
        <p:nvSpPr>
          <p:cNvPr id="7" name="ZoneTexte 6"/>
          <p:cNvSpPr txBox="1"/>
          <p:nvPr/>
        </p:nvSpPr>
        <p:spPr>
          <a:xfrm>
            <a:off x="0" y="1417638"/>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fr-CH" smtClean="0"/>
              <a:t>Le râle du mourant</a:t>
            </a:r>
            <a:endParaRPr lang="fr-FR" smtClean="0"/>
          </a:p>
        </p:txBody>
      </p:sp>
      <p:sp>
        <p:nvSpPr>
          <p:cNvPr id="22531" name="Rectangle 3"/>
          <p:cNvSpPr>
            <a:spLocks noGrp="1" noChangeArrowheads="1"/>
          </p:cNvSpPr>
          <p:nvPr>
            <p:ph type="body" idx="1"/>
          </p:nvPr>
        </p:nvSpPr>
        <p:spPr/>
        <p:txBody>
          <a:bodyPr/>
          <a:lstStyle/>
          <a:p>
            <a:pPr eaLnBrk="1" hangingPunct="1">
              <a:lnSpc>
                <a:spcPct val="80000"/>
              </a:lnSpc>
            </a:pPr>
            <a:r>
              <a:rPr lang="fr-FR" sz="2600" smtClean="0">
                <a:solidFill>
                  <a:schemeClr val="accent2"/>
                </a:solidFill>
              </a:rPr>
              <a:t>Def:</a:t>
            </a:r>
            <a:r>
              <a:rPr lang="fr-FR" sz="2600" smtClean="0"/>
              <a:t> Respiration bruyante produite par la turbulence de l’air passant à travers des sécrétions accumulées dans l’oropharynx et l’arbre bronchique chez un patient proche de la mort et incapable d’éliminer ses sécrétions par la toux ou la déglutition.</a:t>
            </a:r>
          </a:p>
          <a:p>
            <a:pPr eaLnBrk="1" hangingPunct="1">
              <a:lnSpc>
                <a:spcPct val="80000"/>
              </a:lnSpc>
            </a:pPr>
            <a:r>
              <a:rPr lang="fr-FR" sz="2600" smtClean="0">
                <a:solidFill>
                  <a:schemeClr val="accent2"/>
                </a:solidFill>
              </a:rPr>
              <a:t>Facteurs de risque</a:t>
            </a:r>
            <a:r>
              <a:rPr lang="fr-FR" sz="2600" smtClean="0"/>
              <a:t> : tumeur pulmonaire et/ou cérébrale</a:t>
            </a:r>
          </a:p>
          <a:p>
            <a:pPr eaLnBrk="1" hangingPunct="1">
              <a:lnSpc>
                <a:spcPct val="80000"/>
              </a:lnSpc>
            </a:pPr>
            <a:r>
              <a:rPr lang="fr-FR" sz="2600" smtClean="0">
                <a:solidFill>
                  <a:schemeClr val="accent2"/>
                </a:solidFill>
              </a:rPr>
              <a:t>Incidence</a:t>
            </a:r>
            <a:r>
              <a:rPr lang="fr-FR" sz="2600" smtClean="0"/>
              <a:t> : 40-90%</a:t>
            </a:r>
          </a:p>
          <a:p>
            <a:pPr eaLnBrk="1" hangingPunct="1">
              <a:lnSpc>
                <a:spcPct val="80000"/>
              </a:lnSpc>
            </a:pPr>
            <a:r>
              <a:rPr lang="fr-FR" sz="2600" smtClean="0"/>
              <a:t>Souvent </a:t>
            </a:r>
            <a:r>
              <a:rPr lang="fr-FR" sz="2600" smtClean="0">
                <a:solidFill>
                  <a:schemeClr val="accent2"/>
                </a:solidFill>
              </a:rPr>
              <a:t>anxiogène</a:t>
            </a:r>
            <a:r>
              <a:rPr lang="fr-FR" sz="2600" smtClean="0"/>
              <a:t> pour les proches.</a:t>
            </a:r>
          </a:p>
        </p:txBody>
      </p:sp>
      <p:sp>
        <p:nvSpPr>
          <p:cNvPr id="4" name="ZoneTexte 3"/>
          <p:cNvSpPr txBox="1"/>
          <p:nvPr/>
        </p:nvSpPr>
        <p:spPr>
          <a:xfrm>
            <a:off x="0" y="1202194"/>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a:bodyPr>
          <a:lstStyle/>
          <a:p>
            <a:pPr eaLnBrk="1" hangingPunct="1"/>
            <a:r>
              <a:rPr lang="fr-FR" sz="3400" b="1" dirty="0" smtClean="0"/>
              <a:t>Mesures</a:t>
            </a:r>
            <a:r>
              <a:rPr lang="fr-FR" sz="3400" b="1" u="sng" dirty="0" smtClean="0"/>
              <a:t> </a:t>
            </a:r>
            <a:r>
              <a:rPr lang="fr-FR" sz="3400" b="1" dirty="0" smtClean="0"/>
              <a:t>générales</a:t>
            </a:r>
            <a:r>
              <a:rPr lang="fr-FR" sz="3400" dirty="0" smtClean="0"/>
              <a:t/>
            </a:r>
            <a:br>
              <a:rPr lang="fr-FR" sz="3400" dirty="0" smtClean="0"/>
            </a:br>
            <a:endParaRPr lang="fr-FR" sz="3400" dirty="0" smtClean="0"/>
          </a:p>
        </p:txBody>
      </p:sp>
      <p:sp>
        <p:nvSpPr>
          <p:cNvPr id="23555" name="Rectangle 3"/>
          <p:cNvSpPr>
            <a:spLocks noGrp="1" noChangeArrowheads="1"/>
          </p:cNvSpPr>
          <p:nvPr>
            <p:ph type="body" idx="1"/>
          </p:nvPr>
        </p:nvSpPr>
        <p:spPr/>
        <p:txBody>
          <a:bodyPr/>
          <a:lstStyle/>
          <a:p>
            <a:pPr eaLnBrk="1" hangingPunct="1">
              <a:lnSpc>
                <a:spcPct val="90000"/>
              </a:lnSpc>
            </a:pPr>
            <a:r>
              <a:rPr lang="fr-FR" sz="2100" smtClean="0"/>
              <a:t>explication / réassurance à la famille et aux proches,</a:t>
            </a:r>
          </a:p>
          <a:p>
            <a:pPr eaLnBrk="1" hangingPunct="1">
              <a:lnSpc>
                <a:spcPct val="90000"/>
              </a:lnSpc>
            </a:pPr>
            <a:r>
              <a:rPr lang="fr-FR" sz="2100" smtClean="0"/>
              <a:t>positionnement en décubitus latéral ou position assise pour faciliter le drainage postural,</a:t>
            </a:r>
          </a:p>
          <a:p>
            <a:pPr eaLnBrk="1" hangingPunct="1">
              <a:lnSpc>
                <a:spcPct val="90000"/>
              </a:lnSpc>
            </a:pPr>
            <a:r>
              <a:rPr lang="fr-FR" sz="2100" smtClean="0"/>
              <a:t>l’aspiration n’est généralement pas conseillée,</a:t>
            </a:r>
          </a:p>
          <a:p>
            <a:pPr eaLnBrk="1" hangingPunct="1">
              <a:lnSpc>
                <a:spcPct val="90000"/>
              </a:lnSpc>
            </a:pPr>
            <a:r>
              <a:rPr lang="fr-FR" sz="2100" smtClean="0"/>
              <a:t>limiter l’hydratation aux besoins métaboliques,</a:t>
            </a:r>
          </a:p>
          <a:p>
            <a:pPr eaLnBrk="1" hangingPunct="1">
              <a:lnSpc>
                <a:spcPct val="90000"/>
              </a:lnSpc>
            </a:pPr>
            <a:r>
              <a:rPr lang="fr-FR" sz="2100" smtClean="0"/>
              <a:t>soins de bouche (cave sécheresse buccale aggravée par les anti-cholinergiques).</a:t>
            </a:r>
          </a:p>
        </p:txBody>
      </p:sp>
      <p:sp>
        <p:nvSpPr>
          <p:cNvPr id="4" name="ZoneTexte 3"/>
          <p:cNvSpPr txBox="1"/>
          <p:nvPr/>
        </p:nvSpPr>
        <p:spPr>
          <a:xfrm>
            <a:off x="0" y="1417638"/>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fr-CH" dirty="0" smtClean="0"/>
              <a:t>Mesures médicamenteuses???</a:t>
            </a:r>
            <a:endParaRPr lang="fr-FR" dirty="0" smtClean="0"/>
          </a:p>
        </p:txBody>
      </p:sp>
      <p:sp>
        <p:nvSpPr>
          <p:cNvPr id="24579" name="Rectangle 3"/>
          <p:cNvSpPr>
            <a:spLocks noGrp="1" noChangeArrowheads="1"/>
          </p:cNvSpPr>
          <p:nvPr>
            <p:ph type="body" idx="1"/>
          </p:nvPr>
        </p:nvSpPr>
        <p:spPr/>
        <p:txBody>
          <a:bodyPr/>
          <a:lstStyle/>
          <a:p>
            <a:pPr eaLnBrk="1" hangingPunct="1">
              <a:lnSpc>
                <a:spcPct val="80000"/>
              </a:lnSpc>
            </a:pPr>
            <a:r>
              <a:rPr lang="fr-FR" sz="2100" smtClean="0"/>
              <a:t>Considérer une dose test de diurétiques pour exclure une composante de décompensation cardiaque (par ex.: Lasix® sc)</a:t>
            </a:r>
          </a:p>
          <a:p>
            <a:pPr eaLnBrk="1" hangingPunct="1">
              <a:lnSpc>
                <a:spcPct val="80000"/>
              </a:lnSpc>
            </a:pPr>
            <a:r>
              <a:rPr lang="fr-FR" sz="2100" smtClean="0"/>
              <a:t>Anti-cholinergiques :</a:t>
            </a:r>
            <a:endParaRPr lang="fr-FR" sz="2100" u="sng" smtClean="0"/>
          </a:p>
          <a:p>
            <a:pPr lvl="1" eaLnBrk="1" hangingPunct="1">
              <a:lnSpc>
                <a:spcPct val="80000"/>
              </a:lnSpc>
            </a:pPr>
            <a:r>
              <a:rPr lang="fr-FR" sz="2000" u="sng" smtClean="0"/>
              <a:t>Glycopyrolate (Robinul®)</a:t>
            </a:r>
            <a:r>
              <a:rPr lang="fr-FR" sz="2000" smtClean="0"/>
              <a:t> sc 0,2 mg, si pas de réponse après 1h, prescrire 0,4 mg aux 6h ou 1,2 à 2mg en sc continu/24h</a:t>
            </a:r>
            <a:endParaRPr lang="fr-FR" sz="2000" u="sng" smtClean="0"/>
          </a:p>
          <a:p>
            <a:pPr lvl="1" eaLnBrk="1" hangingPunct="1">
              <a:lnSpc>
                <a:spcPct val="80000"/>
              </a:lnSpc>
            </a:pPr>
            <a:r>
              <a:rPr lang="fr-FR" sz="2000" u="sng" smtClean="0"/>
              <a:t>Hyoscine butylbromide (Buscopan®)</a:t>
            </a:r>
            <a:r>
              <a:rPr lang="fr-FR" sz="2000" smtClean="0"/>
              <a:t> sc 20 mg, puis si réponse après 1h mettre en place une perfusion sc continue 60- 120 (-240)mg/24h </a:t>
            </a:r>
            <a:endParaRPr lang="fr-FR" sz="2000" u="sng" smtClean="0"/>
          </a:p>
          <a:p>
            <a:pPr lvl="1" eaLnBrk="1" hangingPunct="1">
              <a:lnSpc>
                <a:spcPct val="80000"/>
              </a:lnSpc>
            </a:pPr>
            <a:r>
              <a:rPr lang="fr-FR" sz="2000" u="sng" smtClean="0"/>
              <a:t>Scopolamine (Transcop®)</a:t>
            </a:r>
            <a:r>
              <a:rPr lang="fr-FR" sz="2000" smtClean="0"/>
              <a:t> patch à renouveler toutes les 72h. Attention : risque de delirium</a:t>
            </a:r>
            <a:endParaRPr lang="fr-FR" sz="2000" u="sng" smtClean="0"/>
          </a:p>
          <a:p>
            <a:pPr lvl="1" eaLnBrk="1" hangingPunct="1">
              <a:lnSpc>
                <a:spcPct val="80000"/>
              </a:lnSpc>
            </a:pPr>
            <a:r>
              <a:rPr lang="fr-FR" sz="2000" u="sng" smtClean="0"/>
              <a:t>Lévomépromazine (Nozinan®)</a:t>
            </a:r>
            <a:r>
              <a:rPr lang="fr-FR" sz="2000" smtClean="0"/>
              <a:t> : 6,25 mg sc, max 2-3x/j</a:t>
            </a:r>
          </a:p>
        </p:txBody>
      </p:sp>
      <p:sp>
        <p:nvSpPr>
          <p:cNvPr id="4" name="ZoneTexte 3"/>
          <p:cNvSpPr txBox="1"/>
          <p:nvPr/>
        </p:nvSpPr>
        <p:spPr>
          <a:xfrm>
            <a:off x="0" y="1202194"/>
            <a:ext cx="9144000" cy="215444"/>
          </a:xfrm>
          <a:prstGeom prst="rect">
            <a:avLst/>
          </a:prstGeom>
          <a:solidFill>
            <a:schemeClr val="tx2">
              <a:lumMod val="50000"/>
            </a:schemeClr>
          </a:solidFill>
        </p:spPr>
        <p:txBody>
          <a:bodyPr wrap="square" rtlCol="0">
            <a:spAutoFit/>
          </a:bodyPr>
          <a:lstStyle/>
          <a:p>
            <a:endParaRPr lang="fr-CH" sz="800" dirty="0"/>
          </a:p>
        </p:txBody>
      </p:sp>
      <p:sp>
        <p:nvSpPr>
          <p:cNvPr id="5" name="Rectangle 4"/>
          <p:cNvSpPr/>
          <p:nvPr/>
        </p:nvSpPr>
        <p:spPr>
          <a:xfrm>
            <a:off x="4572000" y="5941497"/>
            <a:ext cx="3913251" cy="338554"/>
          </a:xfrm>
          <a:prstGeom prst="rect">
            <a:avLst/>
          </a:prstGeom>
        </p:spPr>
        <p:txBody>
          <a:bodyPr wrap="none">
            <a:spAutoFit/>
          </a:bodyPr>
          <a:lstStyle/>
          <a:p>
            <a:r>
              <a:rPr lang="en-US" sz="1600" i="1" dirty="0" smtClean="0"/>
              <a:t>Support Care Cancer (2014) 22:571–575</a:t>
            </a:r>
            <a:endParaRPr lang="fr-CH" sz="1600" i="1" dirty="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28596" y="1428736"/>
            <a:ext cx="7772400" cy="1470025"/>
          </a:xfrm>
        </p:spPr>
        <p:txBody>
          <a:bodyPr>
            <a:normAutofit/>
          </a:bodyPr>
          <a:lstStyle/>
          <a:p>
            <a:pPr eaLnBrk="1" hangingPunct="1"/>
            <a:r>
              <a:rPr lang="fr-FR" sz="4800" dirty="0" smtClean="0"/>
              <a:t>La cachexie</a:t>
            </a:r>
          </a:p>
        </p:txBody>
      </p:sp>
      <p:sp>
        <p:nvSpPr>
          <p:cNvPr id="7" name="ZoneTexte 6"/>
          <p:cNvSpPr txBox="1"/>
          <p:nvPr/>
        </p:nvSpPr>
        <p:spPr>
          <a:xfrm>
            <a:off x="0" y="2714620"/>
            <a:ext cx="9144000" cy="215444"/>
          </a:xfrm>
          <a:prstGeom prst="rect">
            <a:avLst/>
          </a:prstGeom>
          <a:solidFill>
            <a:schemeClr val="tx2">
              <a:lumMod val="50000"/>
            </a:schemeClr>
          </a:solidFill>
        </p:spPr>
        <p:txBody>
          <a:bodyPr wrap="square" rtlCol="0">
            <a:spAutoFit/>
          </a:bodyPr>
          <a:lstStyle/>
          <a:p>
            <a:endParaRPr lang="fr-CH" sz="800" dirty="0"/>
          </a:p>
        </p:txBody>
      </p:sp>
      <p:pic>
        <p:nvPicPr>
          <p:cNvPr id="4" name="Picture 2"/>
          <p:cNvPicPr>
            <a:picLocks noChangeAspect="1" noChangeArrowheads="1"/>
          </p:cNvPicPr>
          <p:nvPr/>
        </p:nvPicPr>
        <p:blipFill>
          <a:blip r:embed="rId2"/>
          <a:srcRect/>
          <a:stretch>
            <a:fillRect/>
          </a:stretch>
        </p:blipFill>
        <p:spPr bwMode="auto">
          <a:xfrm>
            <a:off x="728663" y="3429000"/>
            <a:ext cx="7686675" cy="2952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solidFill>
                  <a:schemeClr val="tx2">
                    <a:lumMod val="75000"/>
                  </a:schemeClr>
                </a:solidFill>
              </a:rPr>
              <a:t>Définition cachexie</a:t>
            </a:r>
            <a:endParaRPr lang="fr-CH" dirty="0">
              <a:solidFill>
                <a:schemeClr val="tx2">
                  <a:lumMod val="75000"/>
                </a:schemeClr>
              </a:solidFill>
            </a:endParaRPr>
          </a:p>
        </p:txBody>
      </p:sp>
      <p:sp>
        <p:nvSpPr>
          <p:cNvPr id="6" name="Espace réservé du contenu 5"/>
          <p:cNvSpPr>
            <a:spLocks noGrp="1"/>
          </p:cNvSpPr>
          <p:nvPr>
            <p:ph idx="1"/>
          </p:nvPr>
        </p:nvSpPr>
        <p:spPr>
          <a:xfrm>
            <a:off x="457200" y="1773238"/>
            <a:ext cx="7715250" cy="4227512"/>
          </a:xfrm>
        </p:spPr>
        <p:txBody>
          <a:bodyPr/>
          <a:lstStyle/>
          <a:p>
            <a:pPr>
              <a:buNone/>
            </a:pPr>
            <a:r>
              <a:rPr lang="fr-CH" sz="2800" dirty="0" smtClean="0"/>
              <a:t>Maladie nutritionnelle associée à une maladie chronique:</a:t>
            </a:r>
          </a:p>
          <a:p>
            <a:endParaRPr lang="fr-CH" sz="2800" dirty="0" smtClean="0"/>
          </a:p>
          <a:p>
            <a:pPr lvl="1"/>
            <a:r>
              <a:rPr lang="fr-CH" sz="2800" dirty="0" err="1" smtClean="0"/>
              <a:t>Sarcopénie</a:t>
            </a:r>
            <a:endParaRPr lang="fr-CH" sz="2800" dirty="0" smtClean="0"/>
          </a:p>
          <a:p>
            <a:pPr lvl="1"/>
            <a:r>
              <a:rPr lang="fr-CH" sz="2800" dirty="0" smtClean="0"/>
              <a:t>Inadéquation des </a:t>
            </a:r>
            <a:r>
              <a:rPr lang="fr-CH" sz="2800" dirty="0" err="1" smtClean="0"/>
              <a:t>ingesta</a:t>
            </a:r>
            <a:r>
              <a:rPr lang="fr-CH" sz="2800" dirty="0" smtClean="0"/>
              <a:t> (anorexie)</a:t>
            </a:r>
          </a:p>
          <a:p>
            <a:pPr lvl="1"/>
            <a:r>
              <a:rPr lang="fr-CH" sz="2800" dirty="0" smtClean="0"/>
              <a:t>Altération métabolique</a:t>
            </a:r>
            <a:endParaRPr lang="fr-CH" sz="2800" dirty="0"/>
          </a:p>
        </p:txBody>
      </p:sp>
      <p:sp>
        <p:nvSpPr>
          <p:cNvPr id="5" name="ZoneTexte 4"/>
          <p:cNvSpPr txBox="1"/>
          <p:nvPr/>
        </p:nvSpPr>
        <p:spPr>
          <a:xfrm>
            <a:off x="0" y="1309916"/>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4" name="Espace réservé du numéro de diapositive 3"/>
          <p:cNvSpPr>
            <a:spLocks noGrp="1"/>
          </p:cNvSpPr>
          <p:nvPr>
            <p:ph type="sldNum" sz="quarter" idx="12"/>
          </p:nvPr>
        </p:nvSpPr>
        <p:spPr/>
        <p:txBody>
          <a:bodyPr/>
          <a:lstStyle/>
          <a:p>
            <a:fld id="{2C6B1FF6-39B9-40F5-8B67-33C6354A3D4F}" type="slidenum">
              <a:rPr kumimoji="0" lang="en-US" smtClean="0"/>
              <a:pPr/>
              <a:t>26</a:t>
            </a:fld>
            <a:endParaRPr kumimoji="0" lang="en-US" dirty="0"/>
          </a:p>
        </p:txBody>
      </p:sp>
      <p:pic>
        <p:nvPicPr>
          <p:cNvPr id="62469" name="Picture 5" descr="Full-size image (86 K)"/>
          <p:cNvPicPr>
            <a:picLocks noChangeAspect="1" noChangeArrowheads="1"/>
          </p:cNvPicPr>
          <p:nvPr/>
        </p:nvPicPr>
        <p:blipFill>
          <a:blip r:embed="rId2"/>
          <a:srcRect/>
          <a:stretch>
            <a:fillRect/>
          </a:stretch>
        </p:blipFill>
        <p:spPr bwMode="auto">
          <a:xfrm>
            <a:off x="1457325" y="293449"/>
            <a:ext cx="5886449" cy="6111535"/>
          </a:xfrm>
          <a:prstGeom prst="rect">
            <a:avLst/>
          </a:prstGeom>
          <a:noFill/>
        </p:spPr>
      </p:pic>
      <p:sp>
        <p:nvSpPr>
          <p:cNvPr id="8" name="Rectangle 7"/>
          <p:cNvSpPr/>
          <p:nvPr/>
        </p:nvSpPr>
        <p:spPr>
          <a:xfrm>
            <a:off x="4800600" y="6404984"/>
            <a:ext cx="2182008" cy="261610"/>
          </a:xfrm>
          <a:prstGeom prst="rect">
            <a:avLst/>
          </a:prstGeom>
        </p:spPr>
        <p:txBody>
          <a:bodyPr wrap="none">
            <a:spAutoFit/>
          </a:bodyPr>
          <a:lstStyle/>
          <a:p>
            <a:r>
              <a:rPr lang="fr-CH" sz="1100" i="1" u="sng" dirty="0" smtClean="0">
                <a:hlinkClick r:id="rId3" tooltip="Clinical nutrition (Edinburgh, Scotland)."/>
              </a:rPr>
              <a:t>Clin </a:t>
            </a:r>
            <a:r>
              <a:rPr lang="fr-CH" sz="1100" i="1" u="sng" dirty="0" err="1" smtClean="0">
                <a:hlinkClick r:id="rId3" tooltip="Clinical nutrition (Edinburgh, Scotland)."/>
              </a:rPr>
              <a:t>Nutr</a:t>
            </a:r>
            <a:r>
              <a:rPr lang="fr-CH" sz="1100" i="1" u="sng" dirty="0" smtClean="0">
                <a:hlinkClick r:id="rId3" tooltip="Clinical nutrition (Edinburgh, Scotland)."/>
              </a:rPr>
              <a:t>.</a:t>
            </a:r>
            <a:r>
              <a:rPr lang="fr-CH" sz="1100" i="1" dirty="0" smtClean="0"/>
              <a:t> 2008 </a:t>
            </a:r>
            <a:r>
              <a:rPr lang="fr-CH" sz="1100" i="1" dirty="0" err="1" smtClean="0"/>
              <a:t>Dec</a:t>
            </a:r>
            <a:r>
              <a:rPr lang="fr-CH" sz="1100" i="1" dirty="0" smtClean="0"/>
              <a:t>;27(6):793-9</a:t>
            </a:r>
            <a:endParaRPr lang="fr-CH" sz="1100" i="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Stades de la cachexie</a:t>
            </a:r>
            <a:endParaRPr lang="fr-CH" dirty="0"/>
          </a:p>
        </p:txBody>
      </p:sp>
      <p:pic>
        <p:nvPicPr>
          <p:cNvPr id="63492" name="Picture 4" descr="http://origin-ars.els-cdn.com/content/image/1-s2.0-S1470204510702187-gr2.jpg"/>
          <p:cNvPicPr>
            <a:picLocks noChangeAspect="1" noChangeArrowheads="1"/>
          </p:cNvPicPr>
          <p:nvPr/>
        </p:nvPicPr>
        <p:blipFill>
          <a:blip r:embed="rId2"/>
          <a:srcRect/>
          <a:stretch>
            <a:fillRect/>
          </a:stretch>
        </p:blipFill>
        <p:spPr bwMode="auto">
          <a:xfrm>
            <a:off x="1471612" y="2000240"/>
            <a:ext cx="6200775" cy="2975594"/>
          </a:xfrm>
          <a:prstGeom prst="rect">
            <a:avLst/>
          </a:prstGeom>
          <a:noFill/>
        </p:spPr>
      </p:pic>
      <p:sp>
        <p:nvSpPr>
          <p:cNvPr id="7" name="Rectangle 6"/>
          <p:cNvSpPr/>
          <p:nvPr/>
        </p:nvSpPr>
        <p:spPr>
          <a:xfrm>
            <a:off x="4572000" y="5429264"/>
            <a:ext cx="3032369" cy="338554"/>
          </a:xfrm>
          <a:prstGeom prst="rect">
            <a:avLst/>
          </a:prstGeom>
        </p:spPr>
        <p:txBody>
          <a:bodyPr wrap="none">
            <a:spAutoFit/>
          </a:bodyPr>
          <a:lstStyle/>
          <a:p>
            <a:r>
              <a:rPr lang="fr-CH" sz="1600" i="1" dirty="0" smtClean="0"/>
              <a:t>Lancet </a:t>
            </a:r>
            <a:r>
              <a:rPr lang="fr-CH" sz="1600" i="1" dirty="0" err="1" smtClean="0"/>
              <a:t>Oncol</a:t>
            </a:r>
            <a:r>
              <a:rPr lang="fr-CH" sz="1600" i="1" dirty="0" smtClean="0"/>
              <a:t> 2011; 12: 489–95</a:t>
            </a:r>
            <a:endParaRPr lang="fr-CH" sz="1600" i="1" dirty="0"/>
          </a:p>
        </p:txBody>
      </p:sp>
      <p:sp>
        <p:nvSpPr>
          <p:cNvPr id="5" name="ZoneTexte 4"/>
          <p:cNvSpPr txBox="1"/>
          <p:nvPr/>
        </p:nvSpPr>
        <p:spPr>
          <a:xfrm>
            <a:off x="0" y="1417638"/>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solidFill>
                  <a:schemeClr val="tx2">
                    <a:lumMod val="75000"/>
                  </a:schemeClr>
                </a:solidFill>
              </a:rPr>
              <a:t>Définition cachexie</a:t>
            </a:r>
            <a:endParaRPr lang="fr-CH" dirty="0">
              <a:solidFill>
                <a:schemeClr val="tx2">
                  <a:lumMod val="75000"/>
                </a:schemeClr>
              </a:solidFill>
            </a:endParaRPr>
          </a:p>
        </p:txBody>
      </p:sp>
      <p:sp>
        <p:nvSpPr>
          <p:cNvPr id="6" name="Espace réservé du contenu 5"/>
          <p:cNvSpPr>
            <a:spLocks noGrp="1"/>
          </p:cNvSpPr>
          <p:nvPr>
            <p:ph idx="1"/>
          </p:nvPr>
        </p:nvSpPr>
        <p:spPr>
          <a:xfrm>
            <a:off x="457200" y="1773238"/>
            <a:ext cx="7715250" cy="4227512"/>
          </a:xfrm>
        </p:spPr>
        <p:txBody>
          <a:bodyPr/>
          <a:lstStyle/>
          <a:p>
            <a:pPr>
              <a:buNone/>
            </a:pPr>
            <a:r>
              <a:rPr lang="fr-CH" sz="2800" dirty="0" smtClean="0"/>
              <a:t>Maladie nutritionnelle associée à une maladie chronique:</a:t>
            </a:r>
          </a:p>
          <a:p>
            <a:endParaRPr lang="fr-CH" sz="2800" dirty="0" smtClean="0"/>
          </a:p>
          <a:p>
            <a:pPr lvl="1"/>
            <a:r>
              <a:rPr lang="fr-CH" sz="2800" dirty="0" err="1" smtClean="0">
                <a:solidFill>
                  <a:schemeClr val="accent2"/>
                </a:solidFill>
              </a:rPr>
              <a:t>Sarcopénie</a:t>
            </a:r>
            <a:endParaRPr lang="fr-CH" sz="2800" dirty="0" smtClean="0">
              <a:solidFill>
                <a:schemeClr val="accent2"/>
              </a:solidFill>
            </a:endParaRPr>
          </a:p>
          <a:p>
            <a:pPr lvl="1"/>
            <a:r>
              <a:rPr lang="fr-CH" sz="2800" dirty="0" smtClean="0"/>
              <a:t>Inadéquation des </a:t>
            </a:r>
            <a:r>
              <a:rPr lang="fr-CH" sz="2800" dirty="0" err="1" smtClean="0"/>
              <a:t>ingesta</a:t>
            </a:r>
            <a:r>
              <a:rPr lang="fr-CH" sz="2800" dirty="0" smtClean="0"/>
              <a:t> (anorexie)</a:t>
            </a:r>
          </a:p>
          <a:p>
            <a:pPr lvl="1"/>
            <a:r>
              <a:rPr lang="fr-CH" sz="2800" dirty="0" smtClean="0"/>
              <a:t>Altération métabolique</a:t>
            </a:r>
            <a:endParaRPr lang="fr-CH" sz="2800" dirty="0"/>
          </a:p>
        </p:txBody>
      </p:sp>
      <p:sp>
        <p:nvSpPr>
          <p:cNvPr id="5" name="ZoneTexte 4"/>
          <p:cNvSpPr txBox="1"/>
          <p:nvPr/>
        </p:nvSpPr>
        <p:spPr>
          <a:xfrm>
            <a:off x="0" y="1309916"/>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u contenu 1"/>
          <p:cNvSpPr>
            <a:spLocks noGrp="1"/>
          </p:cNvSpPr>
          <p:nvPr>
            <p:ph sz="half" idx="2"/>
          </p:nvPr>
        </p:nvSpPr>
        <p:spPr>
          <a:xfrm>
            <a:off x="428597" y="1773136"/>
            <a:ext cx="7714252" cy="4464175"/>
          </a:xfrm>
        </p:spPr>
        <p:txBody>
          <a:bodyPr/>
          <a:lstStyle/>
          <a:p>
            <a:pPr>
              <a:buNone/>
            </a:pPr>
            <a:r>
              <a:rPr lang="fr-CH" dirty="0" smtClean="0"/>
              <a:t>Perte de la masse musculaire et/ou de masse grasse non corrigée par un support nutritionnel qui mène finalement à une dépendance fonctionnelle.</a:t>
            </a:r>
            <a:endParaRPr lang="fr-CH" dirty="0"/>
          </a:p>
        </p:txBody>
      </p:sp>
      <p:sp>
        <p:nvSpPr>
          <p:cNvPr id="3" name="Titre 2"/>
          <p:cNvSpPr>
            <a:spLocks noGrp="1"/>
          </p:cNvSpPr>
          <p:nvPr>
            <p:ph type="title"/>
          </p:nvPr>
        </p:nvSpPr>
        <p:spPr>
          <a:xfrm>
            <a:off x="928662" y="58636"/>
            <a:ext cx="6676436" cy="1143000"/>
          </a:xfrm>
        </p:spPr>
        <p:txBody>
          <a:bodyPr/>
          <a:lstStyle/>
          <a:p>
            <a:r>
              <a:rPr lang="fr-CH" dirty="0" err="1" smtClean="0"/>
              <a:t>Sarcopénie</a:t>
            </a:r>
            <a:endParaRPr lang="fr-CH" dirty="0"/>
          </a:p>
        </p:txBody>
      </p:sp>
      <p:pic>
        <p:nvPicPr>
          <p:cNvPr id="102402" name="Picture 2" descr="http://www.yvanc.com/20090410%20Sarcopenie%20Yvan%20Campbell%20FIGURE%201.jpg"/>
          <p:cNvPicPr>
            <a:picLocks noChangeAspect="1" noChangeArrowheads="1"/>
          </p:cNvPicPr>
          <p:nvPr/>
        </p:nvPicPr>
        <p:blipFill>
          <a:blip r:embed="rId2"/>
          <a:srcRect/>
          <a:stretch>
            <a:fillRect/>
          </a:stretch>
        </p:blipFill>
        <p:spPr bwMode="auto">
          <a:xfrm>
            <a:off x="1468249" y="3000372"/>
            <a:ext cx="5572125" cy="2533651"/>
          </a:xfrm>
          <a:prstGeom prst="rect">
            <a:avLst/>
          </a:prstGeom>
          <a:noFill/>
        </p:spPr>
      </p:pic>
      <p:sp>
        <p:nvSpPr>
          <p:cNvPr id="5" name="ZoneTexte 4"/>
          <p:cNvSpPr txBox="1"/>
          <p:nvPr/>
        </p:nvSpPr>
        <p:spPr>
          <a:xfrm>
            <a:off x="0" y="1309916"/>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ransition spd="slow" advClick="0" advTm="16000">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solidFill>
                  <a:schemeClr val="tx2"/>
                </a:solidFill>
              </a:rPr>
              <a:t>INTRODUCTION</a:t>
            </a:r>
            <a:endParaRPr lang="fr-CH" dirty="0">
              <a:solidFill>
                <a:schemeClr val="tx2"/>
              </a:solidFill>
            </a:endParaRPr>
          </a:p>
        </p:txBody>
      </p:sp>
      <p:sp>
        <p:nvSpPr>
          <p:cNvPr id="408578" name="AutoShape 2" descr="Résultat de recherche d'images pour &quot;patient dessin&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CH"/>
          </a:p>
        </p:txBody>
      </p:sp>
      <p:sp>
        <p:nvSpPr>
          <p:cNvPr id="408580" name="AutoShape 4" descr="Résultat de recherche d'images pour &quot;patient dessin&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CH"/>
          </a:p>
        </p:txBody>
      </p:sp>
      <p:sp>
        <p:nvSpPr>
          <p:cNvPr id="408582" name="AutoShape 6" descr="Résultat de recherche d'images pour &quot;patient dessin&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CH"/>
          </a:p>
        </p:txBody>
      </p:sp>
      <p:sp>
        <p:nvSpPr>
          <p:cNvPr id="408584" name="AutoShape 8" descr="Résultat de recherche d'images pour &quot;patient dessin&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CH"/>
          </a:p>
        </p:txBody>
      </p:sp>
      <p:pic>
        <p:nvPicPr>
          <p:cNvPr id="408585" name="Picture 9"/>
          <p:cNvPicPr>
            <a:picLocks noChangeAspect="1" noChangeArrowheads="1"/>
          </p:cNvPicPr>
          <p:nvPr/>
        </p:nvPicPr>
        <p:blipFill>
          <a:blip r:embed="rId2"/>
          <a:srcRect/>
          <a:stretch>
            <a:fillRect/>
          </a:stretch>
        </p:blipFill>
        <p:spPr bwMode="auto">
          <a:xfrm>
            <a:off x="714348" y="2420888"/>
            <a:ext cx="1800225" cy="2533650"/>
          </a:xfrm>
          <a:prstGeom prst="rect">
            <a:avLst/>
          </a:prstGeom>
          <a:noFill/>
          <a:ln w="9525">
            <a:noFill/>
            <a:miter lim="800000"/>
            <a:headEnd/>
            <a:tailEnd/>
          </a:ln>
          <a:effectLst/>
        </p:spPr>
      </p:pic>
      <p:pic>
        <p:nvPicPr>
          <p:cNvPr id="408586" name="Picture 10"/>
          <p:cNvPicPr>
            <a:picLocks noChangeAspect="1" noChangeArrowheads="1"/>
          </p:cNvPicPr>
          <p:nvPr/>
        </p:nvPicPr>
        <p:blipFill>
          <a:blip r:embed="rId3"/>
          <a:srcRect/>
          <a:stretch>
            <a:fillRect/>
          </a:stretch>
        </p:blipFill>
        <p:spPr bwMode="auto">
          <a:xfrm>
            <a:off x="3286116" y="2571744"/>
            <a:ext cx="1914525" cy="2390775"/>
          </a:xfrm>
          <a:prstGeom prst="rect">
            <a:avLst/>
          </a:prstGeom>
          <a:noFill/>
          <a:ln w="9525">
            <a:noFill/>
            <a:miter lim="800000"/>
            <a:headEnd/>
            <a:tailEnd/>
          </a:ln>
          <a:effectLst/>
        </p:spPr>
      </p:pic>
      <p:pic>
        <p:nvPicPr>
          <p:cNvPr id="408587" name="Picture 11"/>
          <p:cNvPicPr>
            <a:picLocks noChangeAspect="1" noChangeArrowheads="1"/>
          </p:cNvPicPr>
          <p:nvPr/>
        </p:nvPicPr>
        <p:blipFill>
          <a:blip r:embed="rId4"/>
          <a:srcRect/>
          <a:stretch>
            <a:fillRect/>
          </a:stretch>
        </p:blipFill>
        <p:spPr bwMode="auto">
          <a:xfrm>
            <a:off x="5825287" y="2571745"/>
            <a:ext cx="1556599" cy="2382794"/>
          </a:xfrm>
          <a:prstGeom prst="rect">
            <a:avLst/>
          </a:prstGeom>
          <a:noFill/>
          <a:ln w="9525">
            <a:noFill/>
            <a:miter lim="800000"/>
            <a:headEnd/>
            <a:tailEnd/>
          </a:ln>
          <a:effectLst/>
        </p:spPr>
      </p:pic>
      <p:sp>
        <p:nvSpPr>
          <p:cNvPr id="12" name="ZoneTexte 11"/>
          <p:cNvSpPr txBox="1"/>
          <p:nvPr/>
        </p:nvSpPr>
        <p:spPr>
          <a:xfrm>
            <a:off x="0" y="1665414"/>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ransition spd="slow" advClick="0" advTm="16000">
    <p:wipe/>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808006" y="1500166"/>
            <a:ext cx="7334842" cy="4849834"/>
          </a:xfrm>
          <a:prstGeom prst="rect">
            <a:avLst/>
          </a:prstGeom>
          <a:noFill/>
        </p:spPr>
      </p:pic>
      <p:sp>
        <p:nvSpPr>
          <p:cNvPr id="4101" name="Text Box 5"/>
          <p:cNvSpPr txBox="1">
            <a:spLocks noChangeArrowheads="1"/>
          </p:cNvSpPr>
          <p:nvPr/>
        </p:nvSpPr>
        <p:spPr bwMode="auto">
          <a:xfrm>
            <a:off x="635000" y="5270500"/>
            <a:ext cx="7620000" cy="254000"/>
          </a:xfrm>
          <a:prstGeom prst="rect">
            <a:avLst/>
          </a:prstGeom>
          <a:noFill/>
          <a:ln w="9525">
            <a:noFill/>
            <a:miter lim="800000"/>
            <a:headEnd/>
            <a:tailEnd/>
          </a:ln>
          <a:effectLst/>
        </p:spPr>
        <p:txBody>
          <a:bodyPr>
            <a:spAutoFit/>
          </a:bodyPr>
          <a:lstStyle/>
          <a:p>
            <a:pPr eaLnBrk="1" hangingPunct="1"/>
            <a:r>
              <a:rPr lang="en-US" sz="1000" b="1" dirty="0" smtClean="0"/>
              <a:t>o</a:t>
            </a:r>
            <a:endParaRPr lang="en-US" sz="1000" b="1" dirty="0"/>
          </a:p>
        </p:txBody>
      </p:sp>
      <p:sp>
        <p:nvSpPr>
          <p:cNvPr id="4102" name="Text Box 6"/>
          <p:cNvSpPr txBox="1">
            <a:spLocks noChangeArrowheads="1"/>
          </p:cNvSpPr>
          <p:nvPr/>
        </p:nvSpPr>
        <p:spPr bwMode="auto">
          <a:xfrm>
            <a:off x="3149600" y="6350000"/>
            <a:ext cx="7620000" cy="254000"/>
          </a:xfrm>
          <a:prstGeom prst="rect">
            <a:avLst/>
          </a:prstGeom>
          <a:noFill/>
          <a:ln w="9525">
            <a:noFill/>
            <a:miter lim="800000"/>
            <a:headEnd/>
            <a:tailEnd/>
          </a:ln>
          <a:effectLst/>
        </p:spPr>
        <p:txBody>
          <a:bodyPr>
            <a:spAutoFit/>
          </a:bodyPr>
          <a:lstStyle/>
          <a:p>
            <a:pPr eaLnBrk="1" hangingPunct="1"/>
            <a:r>
              <a:rPr lang="en-US" sz="1000" dirty="0"/>
              <a:t>Clinical Nutrition </a:t>
            </a:r>
            <a:r>
              <a:rPr lang="en-US" sz="1000" dirty="0" smtClean="0"/>
              <a:t>2010;10 </a:t>
            </a:r>
            <a:r>
              <a:rPr lang="en-US" sz="1000" dirty="0"/>
              <a:t>154 - 159</a:t>
            </a:r>
          </a:p>
        </p:txBody>
      </p:sp>
      <p:sp>
        <p:nvSpPr>
          <p:cNvPr id="8" name="Titre 7"/>
          <p:cNvSpPr>
            <a:spLocks noGrp="1"/>
          </p:cNvSpPr>
          <p:nvPr>
            <p:ph type="title"/>
          </p:nvPr>
        </p:nvSpPr>
        <p:spPr>
          <a:xfrm>
            <a:off x="1466412" y="357166"/>
            <a:ext cx="6676436" cy="1143000"/>
          </a:xfrm>
        </p:spPr>
        <p:txBody>
          <a:bodyPr/>
          <a:lstStyle/>
          <a:p>
            <a:r>
              <a:rPr lang="fr-CH" dirty="0" err="1" smtClean="0"/>
              <a:t>Sarcopénie</a:t>
            </a:r>
            <a:endParaRPr lang="fr-CH" dirty="0"/>
          </a:p>
        </p:txBody>
      </p:sp>
    </p:spTree>
  </p:cSld>
  <p:clrMapOvr>
    <a:masterClrMapping/>
  </p:clrMapOvr>
  <p:transition spd="slow" advClick="0" advTm="16000">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Espace réservé du contenu 4"/>
          <p:cNvSpPr>
            <a:spLocks noGrp="1"/>
          </p:cNvSpPr>
          <p:nvPr>
            <p:ph sz="half" idx="2"/>
          </p:nvPr>
        </p:nvSpPr>
        <p:spPr>
          <a:xfrm>
            <a:off x="428596" y="2081399"/>
            <a:ext cx="8258203" cy="4155912"/>
          </a:xfrm>
        </p:spPr>
        <p:txBody>
          <a:bodyPr/>
          <a:lstStyle/>
          <a:p>
            <a:r>
              <a:rPr lang="en-US" sz="2800" dirty="0" smtClean="0"/>
              <a:t>cross-sectional imaging (CT or magnetic  resonance imaging [MRI]), </a:t>
            </a:r>
          </a:p>
          <a:p>
            <a:r>
              <a:rPr lang="en-US" sz="2800" dirty="0" smtClean="0"/>
              <a:t>dual energy x-ray imaging  (DEXA)</a:t>
            </a:r>
          </a:p>
          <a:p>
            <a:r>
              <a:rPr lang="en-US" sz="2800" dirty="0" smtClean="0"/>
              <a:t> anthropometry (mid-arm muscle area)</a:t>
            </a:r>
          </a:p>
          <a:p>
            <a:r>
              <a:rPr lang="en-US" sz="2800" dirty="0" err="1" smtClean="0"/>
              <a:t>bioimpedance</a:t>
            </a:r>
            <a:r>
              <a:rPr lang="en-US" sz="2800" dirty="0" smtClean="0"/>
              <a:t> analysis.</a:t>
            </a:r>
            <a:endParaRPr lang="fr-CH" sz="2800" dirty="0"/>
          </a:p>
        </p:txBody>
      </p:sp>
      <p:sp>
        <p:nvSpPr>
          <p:cNvPr id="4" name="Titre 3"/>
          <p:cNvSpPr>
            <a:spLocks noGrp="1"/>
          </p:cNvSpPr>
          <p:nvPr>
            <p:ph type="title"/>
          </p:nvPr>
        </p:nvSpPr>
        <p:spPr/>
        <p:txBody>
          <a:bodyPr/>
          <a:lstStyle/>
          <a:p>
            <a:r>
              <a:rPr lang="fr-CH" dirty="0" smtClean="0"/>
              <a:t>Diagnostic </a:t>
            </a:r>
            <a:r>
              <a:rPr lang="fr-CH" dirty="0" err="1" smtClean="0"/>
              <a:t>sarcopénie</a:t>
            </a:r>
            <a:endParaRPr lang="fr-CH" dirty="0"/>
          </a:p>
        </p:txBody>
      </p:sp>
      <p:sp>
        <p:nvSpPr>
          <p:cNvPr id="3" name="Espace réservé du numéro de diapositive 2"/>
          <p:cNvSpPr>
            <a:spLocks noGrp="1"/>
          </p:cNvSpPr>
          <p:nvPr>
            <p:ph type="sldNum" sz="quarter" idx="4294967295"/>
          </p:nvPr>
        </p:nvSpPr>
        <p:spPr>
          <a:xfrm>
            <a:off x="8686800" y="6305550"/>
            <a:ext cx="457200" cy="476250"/>
          </a:xfrm>
          <a:prstGeom prst="rect">
            <a:avLst/>
          </a:prstGeom>
        </p:spPr>
        <p:txBody>
          <a:bodyPr/>
          <a:lstStyle/>
          <a:p>
            <a:fld id="{34B18509-2D4A-44A2-9C85-B2523876B009}" type="slidenum">
              <a:rPr lang="fr-CH" smtClean="0"/>
              <a:pPr/>
              <a:t>31</a:t>
            </a:fld>
            <a:endParaRPr lang="fr-CH"/>
          </a:p>
        </p:txBody>
      </p:sp>
      <p:sp>
        <p:nvSpPr>
          <p:cNvPr id="6" name="ZoneTexte 5"/>
          <p:cNvSpPr txBox="1"/>
          <p:nvPr/>
        </p:nvSpPr>
        <p:spPr>
          <a:xfrm>
            <a:off x="0" y="1665414"/>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ransition spd="slow" advClick="0" advTm="16000">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solidFill>
                  <a:schemeClr val="tx2">
                    <a:lumMod val="75000"/>
                  </a:schemeClr>
                </a:solidFill>
              </a:rPr>
              <a:t>Définition cachexie</a:t>
            </a:r>
            <a:endParaRPr lang="fr-CH" dirty="0">
              <a:solidFill>
                <a:schemeClr val="tx2">
                  <a:lumMod val="75000"/>
                </a:schemeClr>
              </a:solidFill>
            </a:endParaRPr>
          </a:p>
        </p:txBody>
      </p:sp>
      <p:sp>
        <p:nvSpPr>
          <p:cNvPr id="6" name="Espace réservé du contenu 5"/>
          <p:cNvSpPr>
            <a:spLocks noGrp="1"/>
          </p:cNvSpPr>
          <p:nvPr>
            <p:ph idx="1"/>
          </p:nvPr>
        </p:nvSpPr>
        <p:spPr>
          <a:xfrm>
            <a:off x="457200" y="1773238"/>
            <a:ext cx="7715250" cy="4227512"/>
          </a:xfrm>
        </p:spPr>
        <p:txBody>
          <a:bodyPr/>
          <a:lstStyle/>
          <a:p>
            <a:pPr>
              <a:buNone/>
            </a:pPr>
            <a:r>
              <a:rPr lang="fr-CH" sz="2800" dirty="0" smtClean="0"/>
              <a:t>Maladie nutritionnelle associée à une maladie chronique:</a:t>
            </a:r>
          </a:p>
          <a:p>
            <a:endParaRPr lang="fr-CH" sz="2800" dirty="0" smtClean="0"/>
          </a:p>
          <a:p>
            <a:pPr lvl="1"/>
            <a:r>
              <a:rPr lang="fr-CH" sz="2800" dirty="0" err="1" smtClean="0"/>
              <a:t>Sarcopénie</a:t>
            </a:r>
            <a:endParaRPr lang="fr-CH" sz="2800" dirty="0" smtClean="0"/>
          </a:p>
          <a:p>
            <a:pPr lvl="1"/>
            <a:r>
              <a:rPr lang="fr-CH" sz="2800" dirty="0" smtClean="0">
                <a:solidFill>
                  <a:srgbClr val="C00000"/>
                </a:solidFill>
              </a:rPr>
              <a:t>Inadéquation des </a:t>
            </a:r>
            <a:r>
              <a:rPr lang="fr-CH" sz="2800" dirty="0" err="1" smtClean="0">
                <a:solidFill>
                  <a:srgbClr val="C00000"/>
                </a:solidFill>
              </a:rPr>
              <a:t>ingesta</a:t>
            </a:r>
            <a:r>
              <a:rPr lang="fr-CH" sz="2800" dirty="0" smtClean="0">
                <a:solidFill>
                  <a:srgbClr val="C00000"/>
                </a:solidFill>
              </a:rPr>
              <a:t> (anorexie)</a:t>
            </a:r>
          </a:p>
          <a:p>
            <a:pPr lvl="1"/>
            <a:r>
              <a:rPr lang="fr-CH" sz="2800" dirty="0" smtClean="0"/>
              <a:t>Altération métabolique</a:t>
            </a:r>
            <a:endParaRPr lang="fr-CH" sz="2800" dirty="0"/>
          </a:p>
        </p:txBody>
      </p:sp>
      <p:sp>
        <p:nvSpPr>
          <p:cNvPr id="5" name="ZoneTexte 4"/>
          <p:cNvSpPr txBox="1"/>
          <p:nvPr/>
        </p:nvSpPr>
        <p:spPr>
          <a:xfrm>
            <a:off x="0" y="1309916"/>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u contenu 1"/>
          <p:cNvSpPr>
            <a:spLocks noGrp="1"/>
          </p:cNvSpPr>
          <p:nvPr>
            <p:ph sz="half" idx="2"/>
          </p:nvPr>
        </p:nvSpPr>
        <p:spPr>
          <a:xfrm>
            <a:off x="785787" y="2081399"/>
            <a:ext cx="7357062" cy="4155912"/>
          </a:xfrm>
        </p:spPr>
        <p:txBody>
          <a:bodyPr/>
          <a:lstStyle/>
          <a:p>
            <a:r>
              <a:rPr lang="fr-CH" dirty="0" smtClean="0">
                <a:solidFill>
                  <a:srgbClr val="252525"/>
                </a:solidFill>
                <a:latin typeface="Arial"/>
              </a:rPr>
              <a:t>du </a:t>
            </a:r>
            <a:r>
              <a:rPr lang="fr-CH" dirty="0" smtClean="0">
                <a:solidFill>
                  <a:srgbClr val="0B0080"/>
                </a:solidFill>
                <a:latin typeface="Arial"/>
                <a:hlinkClick r:id="rId2" tooltip="Grec ancien"/>
              </a:rPr>
              <a:t>grec ancien</a:t>
            </a:r>
            <a:r>
              <a:rPr lang="fr-CH" dirty="0" smtClean="0">
                <a:solidFill>
                  <a:srgbClr val="252525"/>
                </a:solidFill>
                <a:latin typeface="Arial"/>
              </a:rPr>
              <a:t> : </a:t>
            </a:r>
            <a:r>
              <a:rPr lang="fr-CH" dirty="0" err="1" smtClean="0">
                <a:solidFill>
                  <a:srgbClr val="252525"/>
                </a:solidFill>
                <a:latin typeface="Arial"/>
              </a:rPr>
              <a:t>ἀνορεξία</a:t>
            </a:r>
            <a:r>
              <a:rPr lang="fr-CH" dirty="0" smtClean="0">
                <a:solidFill>
                  <a:srgbClr val="252525"/>
                </a:solidFill>
                <a:latin typeface="Arial"/>
              </a:rPr>
              <a:t> / </a:t>
            </a:r>
            <a:r>
              <a:rPr lang="fr-CH" i="1" dirty="0" err="1" smtClean="0">
                <a:solidFill>
                  <a:srgbClr val="252525"/>
                </a:solidFill>
                <a:latin typeface="Arial Unicode MS"/>
              </a:rPr>
              <a:t>anorexía</a:t>
            </a:r>
            <a:r>
              <a:rPr lang="fr-CH" dirty="0" smtClean="0">
                <a:solidFill>
                  <a:srgbClr val="252525"/>
                </a:solidFill>
                <a:latin typeface="Arial"/>
              </a:rPr>
              <a:t>:  « absence de désir »</a:t>
            </a:r>
          </a:p>
          <a:p>
            <a:r>
              <a:rPr lang="fr-CH" dirty="0" smtClean="0">
                <a:solidFill>
                  <a:srgbClr val="252525"/>
                </a:solidFill>
                <a:latin typeface="Arial"/>
              </a:rPr>
              <a:t>une perte de l'</a:t>
            </a:r>
            <a:r>
              <a:rPr lang="fr-CH" u="sng" dirty="0" smtClean="0">
                <a:solidFill>
                  <a:srgbClr val="FAA700"/>
                </a:solidFill>
                <a:latin typeface="Arial"/>
                <a:hlinkClick r:id="rId3" tooltip="Appétit"/>
              </a:rPr>
              <a:t>appétit</a:t>
            </a:r>
            <a:r>
              <a:rPr lang="fr-CH" dirty="0" smtClean="0">
                <a:solidFill>
                  <a:srgbClr val="252525"/>
                </a:solidFill>
                <a:latin typeface="Arial"/>
              </a:rPr>
              <a:t>, </a:t>
            </a:r>
          </a:p>
          <a:p>
            <a:r>
              <a:rPr lang="fr-CH" dirty="0" smtClean="0">
                <a:solidFill>
                  <a:srgbClr val="252525"/>
                </a:solidFill>
                <a:latin typeface="Arial"/>
              </a:rPr>
              <a:t>un apport insuffisant de calories</a:t>
            </a:r>
          </a:p>
          <a:p>
            <a:r>
              <a:rPr lang="fr-CH" dirty="0" smtClean="0">
                <a:solidFill>
                  <a:srgbClr val="252525"/>
                </a:solidFill>
                <a:latin typeface="Arial"/>
              </a:rPr>
              <a:t>Souvent une réponse « inadaptée » pour mobiliser énergie</a:t>
            </a:r>
          </a:p>
          <a:p>
            <a:r>
              <a:rPr lang="fr-CH" dirty="0" smtClean="0">
                <a:solidFill>
                  <a:srgbClr val="252525"/>
                </a:solidFill>
                <a:latin typeface="Arial"/>
              </a:rPr>
              <a:t>peut devenir chronique </a:t>
            </a:r>
          </a:p>
          <a:p>
            <a:endParaRPr lang="fr-CH" dirty="0" smtClean="0">
              <a:solidFill>
                <a:srgbClr val="252525"/>
              </a:solidFill>
              <a:latin typeface="Arial"/>
            </a:endParaRPr>
          </a:p>
          <a:p>
            <a:r>
              <a:rPr lang="fr-CH" dirty="0" smtClean="0">
                <a:solidFill>
                  <a:srgbClr val="252525"/>
                </a:solidFill>
                <a:latin typeface="Arial"/>
              </a:rPr>
              <a:t>Fréquent: 25-80 % des patients suivis en soins palliatifs</a:t>
            </a:r>
          </a:p>
          <a:p>
            <a:r>
              <a:rPr lang="fr-CH" dirty="0" smtClean="0">
                <a:solidFill>
                  <a:srgbClr val="252525"/>
                </a:solidFill>
                <a:latin typeface="Arial"/>
              </a:rPr>
              <a:t>Augmente avec l’avance en âge</a:t>
            </a:r>
            <a:endParaRPr lang="fr-CH" dirty="0"/>
          </a:p>
        </p:txBody>
      </p:sp>
      <p:sp>
        <p:nvSpPr>
          <p:cNvPr id="3" name="Titre 2"/>
          <p:cNvSpPr>
            <a:spLocks noGrp="1"/>
          </p:cNvSpPr>
          <p:nvPr>
            <p:ph type="title"/>
          </p:nvPr>
        </p:nvSpPr>
        <p:spPr/>
        <p:txBody>
          <a:bodyPr/>
          <a:lstStyle/>
          <a:p>
            <a:r>
              <a:rPr lang="fr-CH" dirty="0" smtClean="0"/>
              <a:t>Définition anorexie</a:t>
            </a:r>
            <a:endParaRPr lang="fr-CH" dirty="0"/>
          </a:p>
        </p:txBody>
      </p:sp>
      <p:sp>
        <p:nvSpPr>
          <p:cNvPr id="4" name="Rectangle 3"/>
          <p:cNvSpPr/>
          <p:nvPr/>
        </p:nvSpPr>
        <p:spPr>
          <a:xfrm>
            <a:off x="2143108" y="6237311"/>
            <a:ext cx="4572000" cy="1015663"/>
          </a:xfrm>
          <a:prstGeom prst="rect">
            <a:avLst/>
          </a:prstGeom>
        </p:spPr>
        <p:txBody>
          <a:bodyPr>
            <a:spAutoFit/>
          </a:bodyPr>
          <a:lstStyle/>
          <a:p>
            <a:r>
              <a:rPr lang="en-US" sz="1200" i="1" dirty="0" err="1" smtClean="0"/>
              <a:t>Bruera</a:t>
            </a:r>
            <a:r>
              <a:rPr lang="en-US" sz="1200" i="1" dirty="0" smtClean="0"/>
              <a:t> E; BMJ. 1997;315:1219</a:t>
            </a:r>
          </a:p>
          <a:p>
            <a:r>
              <a:rPr lang="fr-CH" sz="1200" i="1" dirty="0" err="1" smtClean="0"/>
              <a:t>Laugsand</a:t>
            </a:r>
            <a:r>
              <a:rPr lang="fr-CH" sz="1200" i="1" dirty="0" smtClean="0"/>
              <a:t> EA, J Opioid </a:t>
            </a:r>
            <a:r>
              <a:rPr lang="fr-CH" sz="1200" i="1" dirty="0" err="1" smtClean="0"/>
              <a:t>Manag</a:t>
            </a:r>
            <a:r>
              <a:rPr lang="fr-CH" sz="1200" i="1" dirty="0" smtClean="0"/>
              <a:t>. 2009 Jan;5(1):11-21</a:t>
            </a:r>
          </a:p>
          <a:p>
            <a:r>
              <a:rPr lang="fr-CH" sz="1200" i="1" dirty="0" err="1" smtClean="0"/>
              <a:t>Olden</a:t>
            </a:r>
            <a:r>
              <a:rPr lang="fr-CH" sz="1200" i="1" dirty="0" smtClean="0"/>
              <a:t> AM, J Pain Symptom Manage. 2011 Sep;42(3):410-8. </a:t>
            </a:r>
          </a:p>
          <a:p>
            <a:endParaRPr lang="fr-CH" sz="1200" i="1" dirty="0" smtClean="0"/>
          </a:p>
          <a:p>
            <a:endParaRPr lang="en-US" sz="1200" i="1" dirty="0"/>
          </a:p>
        </p:txBody>
      </p:sp>
      <p:sp>
        <p:nvSpPr>
          <p:cNvPr id="5" name="ZoneTexte 4"/>
          <p:cNvSpPr txBox="1"/>
          <p:nvPr/>
        </p:nvSpPr>
        <p:spPr>
          <a:xfrm>
            <a:off x="0" y="1665414"/>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ransition spd="slow" advClick="0" advTm="16000">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re 2"/>
          <p:cNvSpPr>
            <a:spLocks noGrp="1"/>
          </p:cNvSpPr>
          <p:nvPr>
            <p:ph type="title"/>
          </p:nvPr>
        </p:nvSpPr>
        <p:spPr>
          <a:xfrm>
            <a:off x="714348" y="524296"/>
            <a:ext cx="6676436" cy="1143000"/>
          </a:xfrm>
        </p:spPr>
        <p:txBody>
          <a:bodyPr/>
          <a:lstStyle/>
          <a:p>
            <a:r>
              <a:rPr lang="fr-CH" dirty="0" smtClean="0">
                <a:solidFill>
                  <a:schemeClr val="tx2"/>
                </a:solidFill>
              </a:rPr>
              <a:t>Physiopathologie</a:t>
            </a:r>
            <a:endParaRPr lang="fr-CH" dirty="0">
              <a:solidFill>
                <a:schemeClr val="tx2"/>
              </a:solidFill>
            </a:endParaRPr>
          </a:p>
        </p:txBody>
      </p:sp>
      <p:pic>
        <p:nvPicPr>
          <p:cNvPr id="3074" name="Picture 2" descr="https://encrypted-tbn2.gstatic.com/images?q=tbn:ANd9GcStG__N6ZeIjLsEEYmHFIKo9ZpSS1Nx-ckkbTpUrEhzvk2gnM8nAg"/>
          <p:cNvPicPr>
            <a:picLocks noChangeAspect="1" noChangeArrowheads="1"/>
          </p:cNvPicPr>
          <p:nvPr/>
        </p:nvPicPr>
        <p:blipFill>
          <a:blip r:embed="rId2"/>
          <a:srcRect/>
          <a:stretch>
            <a:fillRect/>
          </a:stretch>
        </p:blipFill>
        <p:spPr bwMode="auto">
          <a:xfrm>
            <a:off x="5214942" y="3736981"/>
            <a:ext cx="3263488" cy="2500330"/>
          </a:xfrm>
          <a:prstGeom prst="rect">
            <a:avLst/>
          </a:prstGeom>
          <a:noFill/>
        </p:spPr>
      </p:pic>
      <p:sp>
        <p:nvSpPr>
          <p:cNvPr id="5" name="ZoneTexte 4"/>
          <p:cNvSpPr txBox="1"/>
          <p:nvPr/>
        </p:nvSpPr>
        <p:spPr>
          <a:xfrm>
            <a:off x="1818977" y="2300109"/>
            <a:ext cx="1967205" cy="1200329"/>
          </a:xfrm>
          <a:prstGeom prst="rect">
            <a:avLst/>
          </a:prstGeom>
          <a:noFill/>
        </p:spPr>
        <p:txBody>
          <a:bodyPr wrap="none" rtlCol="0">
            <a:spAutoFit/>
          </a:bodyPr>
          <a:lstStyle/>
          <a:p>
            <a:r>
              <a:rPr lang="fr-CH" dirty="0" smtClean="0"/>
              <a:t>Stimulations:</a:t>
            </a:r>
          </a:p>
          <a:p>
            <a:pPr lvl="1"/>
            <a:r>
              <a:rPr lang="fr-CH" dirty="0" smtClean="0"/>
              <a:t>Sensorielles </a:t>
            </a:r>
          </a:p>
          <a:p>
            <a:pPr lvl="1"/>
            <a:r>
              <a:rPr lang="fr-CH" dirty="0" smtClean="0"/>
              <a:t>Cognitives </a:t>
            </a:r>
          </a:p>
          <a:p>
            <a:pPr lvl="1"/>
            <a:r>
              <a:rPr lang="fr-CH" dirty="0" smtClean="0"/>
              <a:t>visuelles</a:t>
            </a:r>
            <a:endParaRPr lang="fr-CH" dirty="0"/>
          </a:p>
        </p:txBody>
      </p:sp>
      <p:cxnSp>
        <p:nvCxnSpPr>
          <p:cNvPr id="7" name="Connecteur droit avec flèche 6"/>
          <p:cNvCxnSpPr/>
          <p:nvPr/>
        </p:nvCxnSpPr>
        <p:spPr>
          <a:xfrm>
            <a:off x="3500430" y="3357562"/>
            <a:ext cx="3071834" cy="1714512"/>
          </a:xfrm>
          <a:prstGeom prst="straightConnector1">
            <a:avLst/>
          </a:prstGeom>
          <a:ln>
            <a:tailEnd type="arrow"/>
          </a:ln>
        </p:spPr>
        <p:style>
          <a:lnRef idx="1">
            <a:schemeClr val="accent5"/>
          </a:lnRef>
          <a:fillRef idx="0">
            <a:schemeClr val="accent5"/>
          </a:fillRef>
          <a:effectRef idx="0">
            <a:schemeClr val="accent5"/>
          </a:effectRef>
          <a:fontRef idx="minor">
            <a:schemeClr val="tx1"/>
          </a:fontRef>
        </p:style>
      </p:cxnSp>
      <p:sp>
        <p:nvSpPr>
          <p:cNvPr id="13" name="ZoneTexte 12"/>
          <p:cNvSpPr txBox="1"/>
          <p:nvPr/>
        </p:nvSpPr>
        <p:spPr>
          <a:xfrm>
            <a:off x="1908745" y="4287243"/>
            <a:ext cx="1877437" cy="369332"/>
          </a:xfrm>
          <a:prstGeom prst="rect">
            <a:avLst/>
          </a:prstGeom>
          <a:noFill/>
        </p:spPr>
        <p:txBody>
          <a:bodyPr wrap="none" rtlCol="0">
            <a:spAutoFit/>
          </a:bodyPr>
          <a:lstStyle/>
          <a:p>
            <a:r>
              <a:rPr lang="fr-CH" dirty="0" smtClean="0"/>
              <a:t>Système digestif</a:t>
            </a:r>
            <a:endParaRPr lang="fr-CH" dirty="0"/>
          </a:p>
        </p:txBody>
      </p:sp>
      <p:cxnSp>
        <p:nvCxnSpPr>
          <p:cNvPr id="14" name="Connecteur droit avec flèche 13"/>
          <p:cNvCxnSpPr>
            <a:stCxn id="13" idx="3"/>
          </p:cNvCxnSpPr>
          <p:nvPr/>
        </p:nvCxnSpPr>
        <p:spPr>
          <a:xfrm>
            <a:off x="3786182" y="4471909"/>
            <a:ext cx="2571768" cy="600165"/>
          </a:xfrm>
          <a:prstGeom prst="straightConnector1">
            <a:avLst/>
          </a:prstGeom>
          <a:ln>
            <a:tailEnd type="arrow"/>
          </a:ln>
        </p:spPr>
        <p:style>
          <a:lnRef idx="1">
            <a:schemeClr val="accent5"/>
          </a:lnRef>
          <a:fillRef idx="0">
            <a:schemeClr val="accent5"/>
          </a:fillRef>
          <a:effectRef idx="0">
            <a:schemeClr val="accent5"/>
          </a:effectRef>
          <a:fontRef idx="minor">
            <a:schemeClr val="tx1"/>
          </a:fontRef>
        </p:style>
      </p:cxnSp>
      <p:sp>
        <p:nvSpPr>
          <p:cNvPr id="9" name="ZoneTexte 8"/>
          <p:cNvSpPr txBox="1"/>
          <p:nvPr/>
        </p:nvSpPr>
        <p:spPr>
          <a:xfrm>
            <a:off x="0" y="1309916"/>
            <a:ext cx="9144000" cy="215444"/>
          </a:xfrm>
          <a:prstGeom prst="rect">
            <a:avLst/>
          </a:prstGeom>
          <a:solidFill>
            <a:schemeClr val="tx2">
              <a:lumMod val="50000"/>
            </a:schemeClr>
          </a:solidFill>
        </p:spPr>
        <p:txBody>
          <a:bodyPr wrap="square" rtlCol="0">
            <a:spAutoFit/>
          </a:bodyPr>
          <a:lstStyle/>
          <a:p>
            <a:endParaRPr lang="fr-CH" sz="800" dirty="0"/>
          </a:p>
        </p:txBody>
      </p:sp>
      <p:pic>
        <p:nvPicPr>
          <p:cNvPr id="17" name="Picture 2"/>
          <p:cNvPicPr>
            <a:picLocks noChangeAspect="1" noChangeArrowheads="1"/>
          </p:cNvPicPr>
          <p:nvPr/>
        </p:nvPicPr>
        <p:blipFill>
          <a:blip r:embed="rId3"/>
          <a:srcRect/>
          <a:stretch>
            <a:fillRect/>
          </a:stretch>
        </p:blipFill>
        <p:spPr bwMode="auto">
          <a:xfrm>
            <a:off x="6085860" y="524296"/>
            <a:ext cx="2609848" cy="2976142"/>
          </a:xfrm>
          <a:prstGeom prst="rect">
            <a:avLst/>
          </a:prstGeom>
          <a:noFill/>
        </p:spPr>
      </p:pic>
    </p:spTree>
  </p:cSld>
  <p:clrMapOvr>
    <a:masterClrMapping/>
  </p:clrMapOvr>
  <p:transition spd="slow" advClick="0" advTm="16000">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Où se situe le patient?</a:t>
            </a:r>
            <a:endParaRPr lang="fr-CH" dirty="0"/>
          </a:p>
        </p:txBody>
      </p:sp>
      <p:graphicFrame>
        <p:nvGraphicFramePr>
          <p:cNvPr id="7" name="Espace réservé du contenu 6"/>
          <p:cNvGraphicFramePr>
            <a:graphicFrameLocks noGrp="1"/>
          </p:cNvGraphicFramePr>
          <p:nvPr>
            <p:ph sz="half" idx="1"/>
          </p:nvPr>
        </p:nvGraphicFramePr>
        <p:xfrm>
          <a:off x="1435100" y="1071546"/>
          <a:ext cx="6351610" cy="4664075"/>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pic>
        <p:nvPicPr>
          <p:cNvPr id="4" name="Picture 3"/>
          <p:cNvPicPr>
            <a:picLocks noChangeAspect="1" noChangeArrowheads="1"/>
          </p:cNvPicPr>
          <p:nvPr/>
        </p:nvPicPr>
        <p:blipFill>
          <a:blip r:embed="rId7" cstate="print"/>
          <a:srcRect/>
          <a:stretch>
            <a:fillRect/>
          </a:stretch>
        </p:blipFill>
        <p:spPr bwMode="auto">
          <a:xfrm>
            <a:off x="2928926" y="4834181"/>
            <a:ext cx="4260854" cy="2023819"/>
          </a:xfrm>
          <a:prstGeom prst="rect">
            <a:avLst/>
          </a:prstGeom>
          <a:noFill/>
          <a:ln w="9525">
            <a:noFill/>
            <a:round/>
            <a:headEnd/>
            <a:tailEnd/>
          </a:ln>
        </p:spPr>
      </p:pic>
      <p:sp>
        <p:nvSpPr>
          <p:cNvPr id="5" name="ZoneTexte 4"/>
          <p:cNvSpPr txBox="1"/>
          <p:nvPr/>
        </p:nvSpPr>
        <p:spPr>
          <a:xfrm>
            <a:off x="0" y="1309916"/>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u contenu 1"/>
          <p:cNvSpPr>
            <a:spLocks noGrp="1"/>
          </p:cNvSpPr>
          <p:nvPr>
            <p:ph sz="half" idx="2"/>
          </p:nvPr>
        </p:nvSpPr>
        <p:spPr/>
        <p:txBody>
          <a:bodyPr/>
          <a:lstStyle/>
          <a:p>
            <a:endParaRPr lang="fr-CH"/>
          </a:p>
        </p:txBody>
      </p:sp>
      <p:sp>
        <p:nvSpPr>
          <p:cNvPr id="3" name="Titre 2"/>
          <p:cNvSpPr>
            <a:spLocks noGrp="1"/>
          </p:cNvSpPr>
          <p:nvPr>
            <p:ph type="title"/>
          </p:nvPr>
        </p:nvSpPr>
        <p:spPr/>
        <p:txBody>
          <a:bodyPr/>
          <a:lstStyle/>
          <a:p>
            <a:endParaRPr lang="fr-CH"/>
          </a:p>
        </p:txBody>
      </p:sp>
      <p:pic>
        <p:nvPicPr>
          <p:cNvPr id="537602" name="Picture 2"/>
          <p:cNvPicPr>
            <a:picLocks noChangeAspect="1" noChangeArrowheads="1"/>
          </p:cNvPicPr>
          <p:nvPr/>
        </p:nvPicPr>
        <p:blipFill>
          <a:blip r:embed="rId2"/>
          <a:srcRect/>
          <a:stretch>
            <a:fillRect/>
          </a:stretch>
        </p:blipFill>
        <p:spPr bwMode="auto">
          <a:xfrm>
            <a:off x="2066925" y="38100"/>
            <a:ext cx="5010150" cy="6781800"/>
          </a:xfrm>
          <a:prstGeom prst="rect">
            <a:avLst/>
          </a:prstGeom>
          <a:noFill/>
          <a:ln w="9525">
            <a:noFill/>
            <a:miter lim="800000"/>
            <a:headEnd/>
            <a:tailEnd/>
          </a:ln>
          <a:effectLst/>
        </p:spPr>
      </p:pic>
      <p:pic>
        <p:nvPicPr>
          <p:cNvPr id="537603" name="Picture 3"/>
          <p:cNvPicPr>
            <a:picLocks noChangeAspect="1" noChangeArrowheads="1"/>
          </p:cNvPicPr>
          <p:nvPr/>
        </p:nvPicPr>
        <p:blipFill>
          <a:blip r:embed="rId3"/>
          <a:srcRect/>
          <a:stretch>
            <a:fillRect/>
          </a:stretch>
        </p:blipFill>
        <p:spPr bwMode="auto">
          <a:xfrm>
            <a:off x="6043613" y="6237311"/>
            <a:ext cx="2943225" cy="266700"/>
          </a:xfrm>
          <a:prstGeom prst="rect">
            <a:avLst/>
          </a:prstGeom>
          <a:noFill/>
          <a:ln w="9525">
            <a:noFill/>
            <a:miter lim="800000"/>
            <a:headEnd/>
            <a:tailEnd/>
          </a:ln>
          <a:effectLst/>
        </p:spPr>
      </p:pic>
    </p:spTree>
  </p:cSld>
  <p:clrMapOvr>
    <a:masterClrMapping/>
  </p:clrMapOvr>
  <p:transition spd="slow" advClick="0" advTm="16000">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u contenu 1"/>
          <p:cNvSpPr>
            <a:spLocks noGrp="1"/>
          </p:cNvSpPr>
          <p:nvPr>
            <p:ph sz="half" idx="2"/>
          </p:nvPr>
        </p:nvSpPr>
        <p:spPr/>
        <p:txBody>
          <a:bodyPr/>
          <a:lstStyle/>
          <a:p>
            <a:endParaRPr lang="fr-CH"/>
          </a:p>
        </p:txBody>
      </p:sp>
      <p:sp>
        <p:nvSpPr>
          <p:cNvPr id="3" name="Titre 2"/>
          <p:cNvSpPr>
            <a:spLocks noGrp="1"/>
          </p:cNvSpPr>
          <p:nvPr>
            <p:ph type="title"/>
          </p:nvPr>
        </p:nvSpPr>
        <p:spPr/>
        <p:txBody>
          <a:bodyPr/>
          <a:lstStyle/>
          <a:p>
            <a:endParaRPr lang="fr-CH"/>
          </a:p>
        </p:txBody>
      </p:sp>
      <p:pic>
        <p:nvPicPr>
          <p:cNvPr id="538626" name="Picture 2"/>
          <p:cNvPicPr>
            <a:picLocks noChangeAspect="1" noChangeArrowheads="1"/>
          </p:cNvPicPr>
          <p:nvPr/>
        </p:nvPicPr>
        <p:blipFill>
          <a:blip r:embed="rId2"/>
          <a:srcRect/>
          <a:stretch>
            <a:fillRect/>
          </a:stretch>
        </p:blipFill>
        <p:spPr bwMode="auto">
          <a:xfrm>
            <a:off x="785786" y="857232"/>
            <a:ext cx="7357062" cy="5072098"/>
          </a:xfrm>
          <a:prstGeom prst="rect">
            <a:avLst/>
          </a:prstGeom>
          <a:noFill/>
          <a:ln w="9525">
            <a:noFill/>
            <a:miter lim="800000"/>
            <a:headEnd/>
            <a:tailEnd/>
          </a:ln>
          <a:effectLst/>
        </p:spPr>
      </p:pic>
      <p:pic>
        <p:nvPicPr>
          <p:cNvPr id="538627" name="Picture 3"/>
          <p:cNvPicPr>
            <a:picLocks noChangeAspect="1" noChangeArrowheads="1"/>
          </p:cNvPicPr>
          <p:nvPr/>
        </p:nvPicPr>
        <p:blipFill>
          <a:blip r:embed="rId3"/>
          <a:srcRect/>
          <a:stretch>
            <a:fillRect/>
          </a:stretch>
        </p:blipFill>
        <p:spPr bwMode="auto">
          <a:xfrm>
            <a:off x="4810125" y="6237311"/>
            <a:ext cx="2943225" cy="266700"/>
          </a:xfrm>
          <a:prstGeom prst="rect">
            <a:avLst/>
          </a:prstGeom>
          <a:noFill/>
          <a:ln w="9525">
            <a:noFill/>
            <a:miter lim="800000"/>
            <a:headEnd/>
            <a:tailEnd/>
          </a:ln>
          <a:effectLst/>
        </p:spPr>
      </p:pic>
    </p:spTree>
  </p:cSld>
  <p:clrMapOvr>
    <a:masterClrMapping/>
  </p:clrMapOvr>
  <p:transition spd="slow" advClick="0" advTm="16000">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sz="half" idx="2"/>
          </p:nvPr>
        </p:nvGraphicFramePr>
        <p:xfrm>
          <a:off x="1468438" y="2081213"/>
          <a:ext cx="6673850" cy="4156075"/>
        </p:xfrm>
        <a:graphic>
          <a:graphicData uri="http://schemas.openxmlformats.org/drawingml/2006/chart">
            <c:chart xmlns:c="http://schemas.openxmlformats.org/drawingml/2006/chart" xmlns:r="http://schemas.openxmlformats.org/officeDocument/2006/relationships" r:id="rId2"/>
          </a:graphicData>
        </a:graphic>
      </p:graphicFrame>
      <p:sp>
        <p:nvSpPr>
          <p:cNvPr id="3" name="Titre 2"/>
          <p:cNvSpPr>
            <a:spLocks noGrp="1"/>
          </p:cNvSpPr>
          <p:nvPr>
            <p:ph type="title"/>
          </p:nvPr>
        </p:nvSpPr>
        <p:spPr/>
        <p:txBody>
          <a:bodyPr/>
          <a:lstStyle/>
          <a:p>
            <a:r>
              <a:rPr lang="fr-CH" dirty="0" smtClean="0"/>
              <a:t>Evaluation</a:t>
            </a:r>
            <a:endParaRPr lang="fr-CH" dirty="0"/>
          </a:p>
        </p:txBody>
      </p:sp>
      <p:pic>
        <p:nvPicPr>
          <p:cNvPr id="60418" name="Picture 2"/>
          <p:cNvPicPr>
            <a:picLocks noChangeAspect="1" noChangeArrowheads="1"/>
          </p:cNvPicPr>
          <p:nvPr/>
        </p:nvPicPr>
        <p:blipFill>
          <a:blip r:embed="rId3"/>
          <a:srcRect/>
          <a:stretch>
            <a:fillRect/>
          </a:stretch>
        </p:blipFill>
        <p:spPr bwMode="auto">
          <a:xfrm>
            <a:off x="642910" y="1357298"/>
            <a:ext cx="2047875" cy="2076450"/>
          </a:xfrm>
          <a:prstGeom prst="rect">
            <a:avLst/>
          </a:prstGeom>
          <a:noFill/>
          <a:ln w="9525">
            <a:noFill/>
            <a:miter lim="800000"/>
            <a:headEnd/>
            <a:tailEnd/>
          </a:ln>
          <a:effectLst/>
        </p:spPr>
      </p:pic>
    </p:spTree>
  </p:cSld>
  <p:clrMapOvr>
    <a:masterClrMapping/>
  </p:clrMapOvr>
  <p:transition spd="slow" advClick="0" advTm="16000">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u contenu 1"/>
          <p:cNvSpPr>
            <a:spLocks noGrp="1"/>
          </p:cNvSpPr>
          <p:nvPr>
            <p:ph sz="half" idx="2"/>
          </p:nvPr>
        </p:nvSpPr>
        <p:spPr/>
        <p:txBody>
          <a:bodyPr/>
          <a:lstStyle/>
          <a:p>
            <a:r>
              <a:rPr lang="fr-CH" dirty="0" smtClean="0"/>
              <a:t>Poids</a:t>
            </a:r>
          </a:p>
          <a:p>
            <a:r>
              <a:rPr lang="fr-CH" dirty="0" smtClean="0"/>
              <a:t>Albumine</a:t>
            </a:r>
          </a:p>
          <a:p>
            <a:r>
              <a:rPr lang="fr-CH" dirty="0" err="1" smtClean="0"/>
              <a:t>Préalbumine</a:t>
            </a:r>
            <a:r>
              <a:rPr lang="fr-CH" dirty="0" smtClean="0"/>
              <a:t>….</a:t>
            </a:r>
            <a:endParaRPr lang="fr-CH" dirty="0"/>
          </a:p>
        </p:txBody>
      </p:sp>
      <p:sp>
        <p:nvSpPr>
          <p:cNvPr id="3" name="Titre 2"/>
          <p:cNvSpPr>
            <a:spLocks noGrp="1"/>
          </p:cNvSpPr>
          <p:nvPr>
            <p:ph type="title"/>
          </p:nvPr>
        </p:nvSpPr>
        <p:spPr/>
        <p:txBody>
          <a:bodyPr/>
          <a:lstStyle/>
          <a:p>
            <a:r>
              <a:rPr lang="fr-CH" dirty="0" smtClean="0"/>
              <a:t>Évaluation </a:t>
            </a:r>
            <a:r>
              <a:rPr lang="fr-CH" dirty="0" err="1" smtClean="0"/>
              <a:t>nutrionnelle</a:t>
            </a:r>
            <a:endParaRPr lang="fr-CH" dirty="0"/>
          </a:p>
        </p:txBody>
      </p:sp>
      <p:sp>
        <p:nvSpPr>
          <p:cNvPr id="4" name="ZoneTexte 3"/>
          <p:cNvSpPr txBox="1"/>
          <p:nvPr/>
        </p:nvSpPr>
        <p:spPr>
          <a:xfrm>
            <a:off x="0" y="1665414"/>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ransition spd="slow" advClick="0" advTm="1600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22" name="Rectangle 1026"/>
          <p:cNvSpPr>
            <a:spLocks noGrp="1" noChangeArrowheads="1"/>
          </p:cNvSpPr>
          <p:nvPr>
            <p:ph type="title"/>
          </p:nvPr>
        </p:nvSpPr>
        <p:spPr>
          <a:xfrm>
            <a:off x="1000100" y="571480"/>
            <a:ext cx="8001000" cy="647700"/>
          </a:xfrm>
        </p:spPr>
        <p:txBody>
          <a:bodyPr>
            <a:normAutofit fontScale="90000"/>
          </a:bodyPr>
          <a:lstStyle/>
          <a:p>
            <a:r>
              <a:rPr lang="fr-CH" dirty="0" smtClean="0"/>
              <a:t>INTRODUCTION (2):</a:t>
            </a:r>
            <a:endParaRPr lang="fr-FR" dirty="0"/>
          </a:p>
        </p:txBody>
      </p:sp>
      <p:pic>
        <p:nvPicPr>
          <p:cNvPr id="133123" name="Picture 1027" descr="balance"/>
          <p:cNvPicPr>
            <a:picLocks noChangeAspect="1" noChangeArrowheads="1"/>
          </p:cNvPicPr>
          <p:nvPr/>
        </p:nvPicPr>
        <p:blipFill>
          <a:blip r:embed="rId2" cstate="print"/>
          <a:srcRect/>
          <a:stretch>
            <a:fillRect/>
          </a:stretch>
        </p:blipFill>
        <p:spPr bwMode="auto">
          <a:xfrm>
            <a:off x="2285984" y="2143116"/>
            <a:ext cx="5791200" cy="3914775"/>
          </a:xfrm>
          <a:prstGeom prst="rect">
            <a:avLst/>
          </a:prstGeom>
          <a:noFill/>
        </p:spPr>
      </p:pic>
      <p:sp>
        <p:nvSpPr>
          <p:cNvPr id="133124" name="Text Box 1028"/>
          <p:cNvSpPr txBox="1">
            <a:spLocks noChangeArrowheads="1"/>
          </p:cNvSpPr>
          <p:nvPr/>
        </p:nvSpPr>
        <p:spPr bwMode="auto">
          <a:xfrm>
            <a:off x="1785918" y="4214818"/>
            <a:ext cx="1664815" cy="461665"/>
          </a:xfrm>
          <a:prstGeom prst="rect">
            <a:avLst/>
          </a:prstGeom>
          <a:noFill/>
          <a:ln w="12700">
            <a:noFill/>
            <a:miter lim="800000"/>
            <a:headEnd type="none" w="sm" len="sm"/>
            <a:tailEnd type="none" w="sm" len="sm"/>
          </a:ln>
          <a:effectLst/>
        </p:spPr>
        <p:txBody>
          <a:bodyPr wrap="none">
            <a:spAutoFit/>
          </a:bodyPr>
          <a:lstStyle/>
          <a:p>
            <a:pPr eaLnBrk="0" hangingPunct="0"/>
            <a:r>
              <a:rPr lang="fr-CH" sz="2400" b="1" dirty="0">
                <a:solidFill>
                  <a:schemeClr val="hlink"/>
                </a:solidFill>
              </a:rPr>
              <a:t>Avantages</a:t>
            </a:r>
            <a:endParaRPr lang="fr-FR" sz="2400" b="1" dirty="0">
              <a:solidFill>
                <a:schemeClr val="hlink"/>
              </a:solidFill>
            </a:endParaRPr>
          </a:p>
        </p:txBody>
      </p:sp>
      <p:sp>
        <p:nvSpPr>
          <p:cNvPr id="133125" name="Text Box 1029"/>
          <p:cNvSpPr txBox="1">
            <a:spLocks noChangeArrowheads="1"/>
          </p:cNvSpPr>
          <p:nvPr/>
        </p:nvSpPr>
        <p:spPr bwMode="auto">
          <a:xfrm>
            <a:off x="5500694" y="4214818"/>
            <a:ext cx="2132956" cy="461665"/>
          </a:xfrm>
          <a:prstGeom prst="rect">
            <a:avLst/>
          </a:prstGeom>
          <a:noFill/>
          <a:ln w="12700">
            <a:noFill/>
            <a:miter lim="800000"/>
            <a:headEnd type="none" w="sm" len="sm"/>
            <a:tailEnd type="none" w="sm" len="sm"/>
          </a:ln>
          <a:effectLst/>
        </p:spPr>
        <p:txBody>
          <a:bodyPr wrap="none">
            <a:spAutoFit/>
          </a:bodyPr>
          <a:lstStyle/>
          <a:p>
            <a:pPr eaLnBrk="0" hangingPunct="0"/>
            <a:r>
              <a:rPr lang="fr-CH" sz="2400" b="1" dirty="0">
                <a:solidFill>
                  <a:schemeClr val="hlink"/>
                </a:solidFill>
              </a:rPr>
              <a:t>Désavantages</a:t>
            </a:r>
            <a:endParaRPr lang="fr-FR" sz="2400" b="1" dirty="0">
              <a:solidFill>
                <a:schemeClr val="hlink"/>
              </a:solidFill>
            </a:endParaRPr>
          </a:p>
        </p:txBody>
      </p:sp>
      <p:sp>
        <p:nvSpPr>
          <p:cNvPr id="133126" name="Text Box 1030"/>
          <p:cNvSpPr txBox="1">
            <a:spLocks noChangeArrowheads="1"/>
          </p:cNvSpPr>
          <p:nvPr/>
        </p:nvSpPr>
        <p:spPr bwMode="auto">
          <a:xfrm>
            <a:off x="4357686" y="1500174"/>
            <a:ext cx="1717675" cy="701675"/>
          </a:xfrm>
          <a:prstGeom prst="rect">
            <a:avLst/>
          </a:prstGeom>
          <a:noFill/>
          <a:ln w="12700">
            <a:noFill/>
            <a:miter lim="800000"/>
            <a:headEnd type="none" w="sm" len="sm"/>
            <a:tailEnd type="none" w="sm" len="sm"/>
          </a:ln>
          <a:effectLst/>
        </p:spPr>
        <p:txBody>
          <a:bodyPr wrap="none">
            <a:spAutoFit/>
          </a:bodyPr>
          <a:lstStyle/>
          <a:p>
            <a:pPr eaLnBrk="0" hangingPunct="0"/>
            <a:r>
              <a:rPr lang="fr-CH" sz="2000" dirty="0"/>
              <a:t>Stade de la </a:t>
            </a:r>
          </a:p>
          <a:p>
            <a:pPr eaLnBrk="0" hangingPunct="0"/>
            <a:r>
              <a:rPr lang="fr-CH" sz="2000" dirty="0"/>
              <a:t>maladie</a:t>
            </a:r>
            <a:endParaRPr lang="fr-FR" sz="2000" dirty="0"/>
          </a:p>
        </p:txBody>
      </p:sp>
      <p:sp>
        <p:nvSpPr>
          <p:cNvPr id="133127" name="Text Box 1031"/>
          <p:cNvSpPr txBox="1">
            <a:spLocks noChangeArrowheads="1"/>
          </p:cNvSpPr>
          <p:nvPr/>
        </p:nvSpPr>
        <p:spPr bwMode="auto">
          <a:xfrm>
            <a:off x="1071538" y="2714620"/>
            <a:ext cx="2000264" cy="707886"/>
          </a:xfrm>
          <a:prstGeom prst="rect">
            <a:avLst/>
          </a:prstGeom>
          <a:noFill/>
          <a:ln w="12700">
            <a:noFill/>
            <a:miter lim="800000"/>
            <a:headEnd type="none" w="sm" len="sm"/>
            <a:tailEnd type="none" w="sm" len="sm"/>
          </a:ln>
          <a:effectLst/>
        </p:spPr>
        <p:txBody>
          <a:bodyPr wrap="square">
            <a:spAutoFit/>
          </a:bodyPr>
          <a:lstStyle/>
          <a:p>
            <a:pPr eaLnBrk="0" hangingPunct="0"/>
            <a:r>
              <a:rPr lang="fr-CH" sz="2000" dirty="0"/>
              <a:t>Projets et </a:t>
            </a:r>
          </a:p>
          <a:p>
            <a:pPr eaLnBrk="0" hangingPunct="0"/>
            <a:r>
              <a:rPr lang="fr-CH" sz="2000" dirty="0"/>
              <a:t>désirs du patients</a:t>
            </a:r>
            <a:endParaRPr lang="fr-FR" sz="2000" dirty="0"/>
          </a:p>
        </p:txBody>
      </p:sp>
      <p:sp>
        <p:nvSpPr>
          <p:cNvPr id="133128" name="Text Box 1032"/>
          <p:cNvSpPr txBox="1">
            <a:spLocks noChangeArrowheads="1"/>
          </p:cNvSpPr>
          <p:nvPr/>
        </p:nvSpPr>
        <p:spPr bwMode="auto">
          <a:xfrm>
            <a:off x="7358082" y="3000372"/>
            <a:ext cx="1282700" cy="396875"/>
          </a:xfrm>
          <a:prstGeom prst="rect">
            <a:avLst/>
          </a:prstGeom>
          <a:noFill/>
          <a:ln w="12700">
            <a:noFill/>
            <a:miter lim="800000"/>
            <a:headEnd type="none" w="sm" len="sm"/>
            <a:tailEnd type="none" w="sm" len="sm"/>
          </a:ln>
          <a:effectLst/>
        </p:spPr>
        <p:txBody>
          <a:bodyPr wrap="none">
            <a:spAutoFit/>
          </a:bodyPr>
          <a:lstStyle/>
          <a:p>
            <a:pPr eaLnBrk="0" hangingPunct="0"/>
            <a:r>
              <a:rPr lang="fr-CH" sz="2000" dirty="0"/>
              <a:t>Pronostic</a:t>
            </a:r>
            <a:endParaRPr lang="fr-FR" sz="2000" dirty="0"/>
          </a:p>
        </p:txBody>
      </p:sp>
      <p:sp>
        <p:nvSpPr>
          <p:cNvPr id="133129" name="Text Box 1033"/>
          <p:cNvSpPr txBox="1">
            <a:spLocks noChangeArrowheads="1"/>
          </p:cNvSpPr>
          <p:nvPr/>
        </p:nvSpPr>
        <p:spPr bwMode="auto">
          <a:xfrm>
            <a:off x="4572000" y="6215082"/>
            <a:ext cx="1736725" cy="396875"/>
          </a:xfrm>
          <a:prstGeom prst="rect">
            <a:avLst/>
          </a:prstGeom>
          <a:noFill/>
          <a:ln w="12700">
            <a:noFill/>
            <a:miter lim="800000"/>
            <a:headEnd type="none" w="sm" len="sm"/>
            <a:tailEnd type="none" w="sm" len="sm"/>
          </a:ln>
          <a:effectLst/>
        </p:spPr>
        <p:txBody>
          <a:bodyPr wrap="none">
            <a:spAutoFit/>
          </a:bodyPr>
          <a:lstStyle/>
          <a:p>
            <a:pPr eaLnBrk="0" hangingPunct="0"/>
            <a:r>
              <a:rPr lang="fr-CH" sz="2000" dirty="0"/>
              <a:t>Etat général</a:t>
            </a:r>
            <a:endParaRPr lang="fr-FR" sz="2000" dirty="0"/>
          </a:p>
        </p:txBody>
      </p:sp>
      <p:sp>
        <p:nvSpPr>
          <p:cNvPr id="10" name="ZoneTexte 9"/>
          <p:cNvSpPr txBox="1"/>
          <p:nvPr/>
        </p:nvSpPr>
        <p:spPr>
          <a:xfrm>
            <a:off x="0" y="1309916"/>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fr-FR" dirty="0" smtClean="0">
                <a:solidFill>
                  <a:schemeClr val="accent2"/>
                </a:solidFill>
              </a:rPr>
              <a:t>Evaluation appétit</a:t>
            </a:r>
          </a:p>
        </p:txBody>
      </p:sp>
      <p:sp>
        <p:nvSpPr>
          <p:cNvPr id="68611" name="Rectangle 3"/>
          <p:cNvSpPr>
            <a:spLocks noGrp="1" noChangeArrowheads="1"/>
          </p:cNvSpPr>
          <p:nvPr>
            <p:ph idx="1"/>
          </p:nvPr>
        </p:nvSpPr>
        <p:spPr/>
        <p:txBody>
          <a:bodyPr/>
          <a:lstStyle/>
          <a:p>
            <a:pPr eaLnBrk="1" hangingPunct="1"/>
            <a:r>
              <a:rPr lang="fr-FR" sz="2100" dirty="0" smtClean="0">
                <a:solidFill>
                  <a:schemeClr val="accent2"/>
                </a:solidFill>
              </a:rPr>
              <a:t>intensité</a:t>
            </a:r>
            <a:r>
              <a:rPr lang="fr-FR" sz="2100" dirty="0" smtClean="0"/>
              <a:t> : EVA</a:t>
            </a:r>
          </a:p>
          <a:p>
            <a:pPr eaLnBrk="1" hangingPunct="1"/>
            <a:r>
              <a:rPr lang="fr-FR" sz="2100" dirty="0" smtClean="0">
                <a:solidFill>
                  <a:schemeClr val="accent2"/>
                </a:solidFill>
              </a:rPr>
              <a:t>date apparition</a:t>
            </a:r>
            <a:r>
              <a:rPr lang="fr-FR" sz="2100" dirty="0" smtClean="0"/>
              <a:t>: médicaments...</a:t>
            </a:r>
          </a:p>
          <a:p>
            <a:pPr eaLnBrk="1" hangingPunct="1"/>
            <a:r>
              <a:rPr lang="fr-FR" sz="2100" dirty="0" smtClean="0">
                <a:solidFill>
                  <a:schemeClr val="accent2"/>
                </a:solidFill>
              </a:rPr>
              <a:t>facteurs aggravants</a:t>
            </a:r>
            <a:r>
              <a:rPr lang="fr-FR" sz="2100" dirty="0" smtClean="0"/>
              <a:t> :nausées...</a:t>
            </a:r>
          </a:p>
          <a:p>
            <a:pPr eaLnBrk="1" hangingPunct="1"/>
            <a:r>
              <a:rPr lang="fr-FR" sz="2100" dirty="0" smtClean="0">
                <a:solidFill>
                  <a:schemeClr val="accent2"/>
                </a:solidFill>
              </a:rPr>
              <a:t>facteurs améliorants</a:t>
            </a:r>
            <a:r>
              <a:rPr lang="fr-FR" sz="2100" dirty="0" smtClean="0"/>
              <a:t>: les médicaments, </a:t>
            </a:r>
          </a:p>
          <a:p>
            <a:pPr eaLnBrk="1" hangingPunct="1"/>
            <a:r>
              <a:rPr lang="fr-FR" sz="2100" dirty="0" smtClean="0">
                <a:solidFill>
                  <a:schemeClr val="accent2"/>
                </a:solidFill>
              </a:rPr>
              <a:t>présence </a:t>
            </a:r>
            <a:r>
              <a:rPr lang="fr-FR" sz="2100" dirty="0" smtClean="0"/>
              <a:t>de la douleur, anxiété…</a:t>
            </a:r>
          </a:p>
          <a:p>
            <a:pPr eaLnBrk="1" hangingPunct="1"/>
            <a:r>
              <a:rPr lang="fr-FR" sz="2100" dirty="0" smtClean="0">
                <a:solidFill>
                  <a:schemeClr val="accent2"/>
                </a:solidFill>
              </a:rPr>
              <a:t>Répercussions sociales, qualité de vie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re 2"/>
          <p:cNvSpPr>
            <a:spLocks noGrp="1"/>
          </p:cNvSpPr>
          <p:nvPr>
            <p:ph type="title"/>
          </p:nvPr>
        </p:nvSpPr>
        <p:spPr>
          <a:xfrm>
            <a:off x="1466412" y="142860"/>
            <a:ext cx="6676436" cy="1143000"/>
          </a:xfrm>
        </p:spPr>
        <p:txBody>
          <a:bodyPr/>
          <a:lstStyle/>
          <a:p>
            <a:r>
              <a:rPr lang="fr-CH" dirty="0" smtClean="0"/>
              <a:t>Evaluation</a:t>
            </a:r>
            <a:endParaRPr lang="fr-CH" dirty="0"/>
          </a:p>
        </p:txBody>
      </p:sp>
      <p:pic>
        <p:nvPicPr>
          <p:cNvPr id="4" name="Picture 2"/>
          <p:cNvPicPr>
            <a:picLocks noChangeAspect="1" noChangeArrowheads="1"/>
          </p:cNvPicPr>
          <p:nvPr/>
        </p:nvPicPr>
        <p:blipFill>
          <a:blip r:embed="rId2" cstate="print"/>
          <a:srcRect/>
          <a:stretch>
            <a:fillRect/>
          </a:stretch>
        </p:blipFill>
        <p:spPr bwMode="auto">
          <a:xfrm>
            <a:off x="2857488" y="1071546"/>
            <a:ext cx="4143404" cy="55943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9394" name="Picture 2"/>
          <p:cNvPicPr>
            <a:picLocks noChangeAspect="1" noChangeArrowheads="1"/>
          </p:cNvPicPr>
          <p:nvPr/>
        </p:nvPicPr>
        <p:blipFill>
          <a:blip r:embed="rId3"/>
          <a:srcRect/>
          <a:stretch>
            <a:fillRect/>
          </a:stretch>
        </p:blipFill>
        <p:spPr bwMode="auto">
          <a:xfrm>
            <a:off x="2285984" y="4286256"/>
            <a:ext cx="5200650" cy="1123950"/>
          </a:xfrm>
          <a:prstGeom prst="rect">
            <a:avLst/>
          </a:prstGeom>
          <a:noFill/>
          <a:ln w="9525">
            <a:noFill/>
            <a:miter lim="800000"/>
            <a:headEnd/>
            <a:tailEnd/>
          </a:ln>
          <a:effectLst/>
        </p:spPr>
      </p:pic>
    </p:spTree>
  </p:cSld>
  <p:clrMapOvr>
    <a:masterClrMapping/>
  </p:clrMapOvr>
  <p:transition spd="slow" advClick="0" advTm="1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checkerboard(across)">
                                      <p:cBhvr>
                                        <p:cTn id="7" dur="500"/>
                                        <p:tgtEl>
                                          <p:spTgt spid="59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Espace réservé du contenu 1"/>
          <p:cNvSpPr>
            <a:spLocks noGrp="1"/>
          </p:cNvSpPr>
          <p:nvPr>
            <p:ph sz="half" idx="2"/>
          </p:nvPr>
        </p:nvSpPr>
        <p:spPr>
          <a:xfrm>
            <a:off x="1466413" y="2143116"/>
            <a:ext cx="6105984" cy="3785932"/>
          </a:xfrm>
        </p:spPr>
        <p:txBody>
          <a:bodyPr>
            <a:normAutofit fontScale="92500" lnSpcReduction="20000"/>
          </a:bodyPr>
          <a:lstStyle/>
          <a:p>
            <a:r>
              <a:rPr lang="fr-CH" dirty="0" smtClean="0"/>
              <a:t>Bouche- dents</a:t>
            </a:r>
          </a:p>
          <a:p>
            <a:r>
              <a:rPr lang="fr-CH" dirty="0" smtClean="0"/>
              <a:t>Perte du goût</a:t>
            </a:r>
          </a:p>
          <a:p>
            <a:r>
              <a:rPr lang="fr-CH" dirty="0" smtClean="0"/>
              <a:t>Tr. Déglutition-dysphagie</a:t>
            </a:r>
          </a:p>
          <a:p>
            <a:r>
              <a:rPr lang="fr-CH" dirty="0" smtClean="0"/>
              <a:t>Exacerbation de l'odorat et impression de satiété ou de nausées</a:t>
            </a:r>
          </a:p>
          <a:p>
            <a:r>
              <a:rPr lang="fr-CH" dirty="0" smtClean="0"/>
              <a:t>Nausées-vomissements</a:t>
            </a:r>
          </a:p>
          <a:p>
            <a:r>
              <a:rPr lang="fr-CH" dirty="0" smtClean="0"/>
              <a:t>Stase gastrique</a:t>
            </a:r>
          </a:p>
          <a:p>
            <a:r>
              <a:rPr lang="fr-CH" dirty="0" smtClean="0"/>
              <a:t>Constipation, occlusion intestinale</a:t>
            </a:r>
          </a:p>
          <a:p>
            <a:r>
              <a:rPr lang="fr-CH" dirty="0" smtClean="0"/>
              <a:t>Dépression</a:t>
            </a:r>
          </a:p>
          <a:p>
            <a:r>
              <a:rPr lang="fr-CH" dirty="0" smtClean="0"/>
              <a:t>Angoisse</a:t>
            </a:r>
          </a:p>
          <a:p>
            <a:r>
              <a:rPr lang="fr-CH" dirty="0" smtClean="0"/>
              <a:t>Autres symptômes mal soulagés (prurit, dyspnée, confusion...).</a:t>
            </a:r>
          </a:p>
          <a:p>
            <a:r>
              <a:rPr lang="fr-CH" dirty="0" smtClean="0"/>
              <a:t>Traitements (radiothérapie, chimiothérapie, amphétamines…)</a:t>
            </a:r>
            <a:endParaRPr lang="fr-CH" dirty="0"/>
          </a:p>
        </p:txBody>
      </p:sp>
      <p:sp>
        <p:nvSpPr>
          <p:cNvPr id="3" name="Titre 2"/>
          <p:cNvSpPr>
            <a:spLocks noGrp="1"/>
          </p:cNvSpPr>
          <p:nvPr>
            <p:ph type="title"/>
          </p:nvPr>
        </p:nvSpPr>
        <p:spPr>
          <a:xfrm>
            <a:off x="1468249" y="214290"/>
            <a:ext cx="6676436" cy="1143000"/>
          </a:xfrm>
        </p:spPr>
        <p:txBody>
          <a:bodyPr/>
          <a:lstStyle/>
          <a:p>
            <a:r>
              <a:rPr lang="fr-CH" dirty="0" smtClean="0"/>
              <a:t>Prise en charge</a:t>
            </a:r>
            <a:endParaRPr lang="fr-CH" dirty="0"/>
          </a:p>
        </p:txBody>
      </p:sp>
      <p:pic>
        <p:nvPicPr>
          <p:cNvPr id="6" name="Picture 3"/>
          <p:cNvPicPr>
            <a:picLocks noChangeAspect="1" noChangeArrowheads="1"/>
          </p:cNvPicPr>
          <p:nvPr/>
        </p:nvPicPr>
        <p:blipFill>
          <a:blip r:embed="rId2" cstate="print"/>
          <a:srcRect/>
          <a:stretch>
            <a:fillRect/>
          </a:stretch>
        </p:blipFill>
        <p:spPr bwMode="auto">
          <a:xfrm>
            <a:off x="5143504" y="22925"/>
            <a:ext cx="2556787" cy="1214422"/>
          </a:xfrm>
          <a:prstGeom prst="rect">
            <a:avLst/>
          </a:prstGeom>
          <a:noFill/>
          <a:ln w="9525">
            <a:noFill/>
            <a:round/>
            <a:headEnd/>
            <a:tailEnd/>
          </a:ln>
        </p:spPr>
      </p:pic>
      <p:sp>
        <p:nvSpPr>
          <p:cNvPr id="7" name="ZoneTexte 6"/>
          <p:cNvSpPr txBox="1"/>
          <p:nvPr/>
        </p:nvSpPr>
        <p:spPr>
          <a:xfrm>
            <a:off x="1468249" y="1529822"/>
            <a:ext cx="4010457" cy="369332"/>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fr-CH" dirty="0" smtClean="0"/>
              <a:t>Traiter toutes les causes corrigeables</a:t>
            </a:r>
            <a:endParaRPr lang="fr-CH" dirty="0"/>
          </a:p>
        </p:txBody>
      </p:sp>
    </p:spTree>
  </p:cSld>
  <p:clrMapOvr>
    <a:masterClrMapping/>
  </p:clrMapOvr>
  <p:transition spd="slow" advClick="0" advTm="16000">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u contenu 1"/>
          <p:cNvSpPr>
            <a:spLocks noGrp="1"/>
          </p:cNvSpPr>
          <p:nvPr>
            <p:ph sz="half" idx="2"/>
          </p:nvPr>
        </p:nvSpPr>
        <p:spPr>
          <a:xfrm>
            <a:off x="1468249" y="2143116"/>
            <a:ext cx="2175057" cy="4464175"/>
          </a:xfrm>
        </p:spPr>
        <p:style>
          <a:lnRef idx="2">
            <a:schemeClr val="accent1"/>
          </a:lnRef>
          <a:fillRef idx="1">
            <a:schemeClr val="lt1"/>
          </a:fillRef>
          <a:effectRef idx="0">
            <a:schemeClr val="accent1"/>
          </a:effectRef>
          <a:fontRef idx="minor">
            <a:schemeClr val="dk1"/>
          </a:fontRef>
        </p:style>
        <p:txBody>
          <a:bodyPr/>
          <a:lstStyle/>
          <a:p>
            <a:r>
              <a:rPr lang="fr-CH" dirty="0" smtClean="0"/>
              <a:t>Soins de bouche</a:t>
            </a:r>
          </a:p>
          <a:p>
            <a:r>
              <a:rPr lang="fr-CH" dirty="0" smtClean="0"/>
              <a:t>Enrichir l'alimentation (protéines, </a:t>
            </a:r>
            <a:r>
              <a:rPr lang="fr-CH" dirty="0" err="1" smtClean="0"/>
              <a:t>oeufs</a:t>
            </a:r>
            <a:r>
              <a:rPr lang="fr-CH" dirty="0" smtClean="0"/>
              <a:t>)</a:t>
            </a:r>
          </a:p>
          <a:p>
            <a:r>
              <a:rPr lang="fr-CH" dirty="0" smtClean="0"/>
              <a:t>Compléments oraux</a:t>
            </a:r>
          </a:p>
          <a:p>
            <a:r>
              <a:rPr lang="fr-CH" dirty="0" smtClean="0"/>
              <a:t>Stimulateurs appétit</a:t>
            </a:r>
          </a:p>
          <a:p>
            <a:r>
              <a:rPr lang="fr-CH" dirty="0" smtClean="0"/>
              <a:t>Nutrition artificielle</a:t>
            </a:r>
            <a:endParaRPr lang="fr-CH" dirty="0"/>
          </a:p>
        </p:txBody>
      </p:sp>
      <p:sp>
        <p:nvSpPr>
          <p:cNvPr id="3" name="Titre 2"/>
          <p:cNvSpPr>
            <a:spLocks noGrp="1"/>
          </p:cNvSpPr>
          <p:nvPr>
            <p:ph type="title"/>
          </p:nvPr>
        </p:nvSpPr>
        <p:spPr>
          <a:xfrm>
            <a:off x="1468249" y="214290"/>
            <a:ext cx="6676436" cy="1143000"/>
          </a:xfrm>
        </p:spPr>
        <p:txBody>
          <a:bodyPr/>
          <a:lstStyle/>
          <a:p>
            <a:r>
              <a:rPr lang="fr-CH" dirty="0" smtClean="0"/>
              <a:t>Prise en charge</a:t>
            </a:r>
            <a:endParaRPr lang="fr-CH" dirty="0"/>
          </a:p>
        </p:txBody>
      </p:sp>
      <p:sp>
        <p:nvSpPr>
          <p:cNvPr id="4" name="Espace réservé du contenu 1"/>
          <p:cNvSpPr txBox="1">
            <a:spLocks/>
          </p:cNvSpPr>
          <p:nvPr/>
        </p:nvSpPr>
        <p:spPr bwMode="auto">
          <a:xfrm>
            <a:off x="3643306" y="2143116"/>
            <a:ext cx="2175057" cy="446417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kumimoji="0" lang="fr-CH" sz="1800" b="0" i="0" u="none" strike="noStrike" kern="1200" cap="none" spc="0" normalizeH="0" baseline="0" noProof="0" dirty="0" smtClean="0">
                <a:ln>
                  <a:noFill/>
                </a:ln>
                <a:solidFill>
                  <a:schemeClr val="tx1"/>
                </a:solidFill>
                <a:effectLst/>
                <a:uLnTx/>
                <a:uFillTx/>
                <a:latin typeface="Univers Medium"/>
                <a:ea typeface="ＭＳ Ｐゴシック" pitchFamily="34" charset="-128"/>
                <a:cs typeface="Univers Medium"/>
              </a:rPr>
              <a:t>Soins de bouche</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kumimoji="0" lang="fr-CH" sz="1800" b="0" i="0" u="none" strike="noStrike" kern="1200" cap="none" spc="0" normalizeH="0" baseline="0" noProof="0" dirty="0" smtClean="0">
                <a:ln>
                  <a:noFill/>
                </a:ln>
                <a:solidFill>
                  <a:schemeClr val="tx1"/>
                </a:solidFill>
                <a:effectLst/>
                <a:uLnTx/>
                <a:uFillTx/>
                <a:latin typeface="Univers Medium"/>
                <a:ea typeface="ＭＳ Ｐゴシック" pitchFamily="34" charset="-128"/>
                <a:cs typeface="Univers Medium"/>
              </a:rPr>
              <a:t>Fractionner les repas</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lang="fr-CH" dirty="0" smtClean="0">
                <a:latin typeface="Univers Medium"/>
                <a:cs typeface="Univers Medium"/>
              </a:rPr>
              <a:t>Préférer repas froid</a:t>
            </a:r>
          </a:p>
          <a:p>
            <a:pPr marL="216000" indent="-216000" defTabSz="914400">
              <a:spcAft>
                <a:spcPts val="600"/>
              </a:spcAft>
              <a:buClr>
                <a:schemeClr val="accent2"/>
              </a:buClr>
              <a:buFont typeface="Wingdings" pitchFamily="2" charset="2"/>
              <a:buChar char="§"/>
            </a:pPr>
            <a:r>
              <a:rPr lang="fr-CH" dirty="0" smtClean="0"/>
              <a:t>Compléments oraux</a:t>
            </a:r>
          </a:p>
          <a:p>
            <a:pPr marL="216000" indent="-216000" defTabSz="914400">
              <a:spcAft>
                <a:spcPts val="600"/>
              </a:spcAft>
              <a:buClr>
                <a:schemeClr val="accent2"/>
              </a:buClr>
              <a:buFont typeface="Wingdings" pitchFamily="2" charset="2"/>
              <a:buChar char="§"/>
            </a:pPr>
            <a:r>
              <a:rPr lang="fr-CH" i="1" dirty="0" smtClean="0"/>
              <a:t>Stimulateurs appétit</a:t>
            </a:r>
          </a:p>
          <a:p>
            <a:pPr marL="216000" indent="-216000" defTabSz="914400">
              <a:spcAft>
                <a:spcPts val="600"/>
              </a:spcAft>
              <a:buClr>
                <a:schemeClr val="accent2"/>
              </a:buClr>
              <a:buFont typeface="Wingdings" pitchFamily="2" charset="2"/>
              <a:buChar char="§"/>
            </a:pPr>
            <a:r>
              <a:rPr lang="fr-CH" i="1" dirty="0" smtClean="0"/>
              <a:t>Nutrition artificielle</a:t>
            </a:r>
          </a:p>
          <a:p>
            <a:pPr marL="216000" indent="-216000" defTabSz="914400">
              <a:spcAft>
                <a:spcPts val="600"/>
              </a:spcAft>
              <a:buClr>
                <a:schemeClr val="accent2"/>
              </a:buClr>
              <a:buFont typeface="Wingdings" pitchFamily="2" charset="2"/>
              <a:buChar char="§"/>
            </a:pPr>
            <a:endParaRPr lang="fr-CH" dirty="0" smtClean="0"/>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endParaRPr kumimoji="0" lang="fr-CH" sz="1800" b="0" i="0" u="none" strike="noStrike" kern="1200" cap="none" spc="0" normalizeH="0" baseline="0" noProof="0" dirty="0">
              <a:ln>
                <a:noFill/>
              </a:ln>
              <a:solidFill>
                <a:schemeClr val="tx1"/>
              </a:solidFill>
              <a:effectLst/>
              <a:uLnTx/>
              <a:uFillTx/>
              <a:latin typeface="Univers Medium"/>
              <a:ea typeface="ＭＳ Ｐゴシック" pitchFamily="34" charset="-128"/>
              <a:cs typeface="Univers Medium"/>
            </a:endParaRPr>
          </a:p>
        </p:txBody>
      </p:sp>
      <p:sp>
        <p:nvSpPr>
          <p:cNvPr id="5" name="Espace réservé du contenu 1"/>
          <p:cNvSpPr txBox="1">
            <a:spLocks/>
          </p:cNvSpPr>
          <p:nvPr/>
        </p:nvSpPr>
        <p:spPr bwMode="auto">
          <a:xfrm>
            <a:off x="5818363" y="2143116"/>
            <a:ext cx="2175057" cy="446417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pPr marL="216000" indent="-216000" defTabSz="914400">
              <a:spcAft>
                <a:spcPts val="600"/>
              </a:spcAft>
              <a:buClr>
                <a:schemeClr val="accent2"/>
              </a:buClr>
              <a:buFont typeface="Wingdings" pitchFamily="2" charset="2"/>
              <a:buChar char="§"/>
            </a:pPr>
            <a:r>
              <a:rPr lang="fr-CH" dirty="0" smtClean="0">
                <a:latin typeface="Univers Medium"/>
                <a:cs typeface="Univers Medium"/>
              </a:rPr>
              <a:t>Soins de bouche</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kumimoji="0" lang="fr-CH" sz="1800" b="0" i="0" u="none" strike="noStrike" kern="1200" cap="none" spc="0" normalizeH="0" baseline="0" noProof="0" dirty="0" smtClean="0">
                <a:ln>
                  <a:noFill/>
                </a:ln>
                <a:solidFill>
                  <a:schemeClr val="tx1"/>
                </a:solidFill>
                <a:effectLst/>
                <a:uLnTx/>
                <a:uFillTx/>
                <a:latin typeface="Univers Medium"/>
                <a:ea typeface="ＭＳ Ｐゴシック" pitchFamily="34" charset="-128"/>
                <a:cs typeface="Univers Medium"/>
              </a:rPr>
              <a:t>Alimentation plaisir</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kumimoji="0" lang="fr-CH" sz="1800" b="0" i="1" u="none" strike="noStrike" kern="1200" cap="none" spc="0" normalizeH="0" baseline="0" noProof="0" dirty="0" smtClean="0">
                <a:ln>
                  <a:noFill/>
                </a:ln>
                <a:solidFill>
                  <a:schemeClr val="tx1"/>
                </a:solidFill>
                <a:effectLst/>
                <a:uLnTx/>
                <a:uFillTx/>
                <a:latin typeface="Univers Medium"/>
                <a:ea typeface="ＭＳ Ｐゴシック" pitchFamily="34" charset="-128"/>
                <a:cs typeface="Univers Medium"/>
              </a:rPr>
              <a:t>Fractionner les repas</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lang="fr-CH" i="1" dirty="0" smtClean="0">
                <a:latin typeface="Univers Medium"/>
                <a:cs typeface="Univers Medium"/>
              </a:rPr>
              <a:t>Préférer repas froid</a:t>
            </a:r>
            <a:endParaRPr kumimoji="0" lang="fr-CH" sz="1800" b="0" i="1" u="none" strike="noStrike" kern="1200" cap="none" spc="0" normalizeH="0" baseline="0" noProof="0" dirty="0">
              <a:ln>
                <a:noFill/>
              </a:ln>
              <a:solidFill>
                <a:schemeClr val="tx1"/>
              </a:solidFill>
              <a:effectLst/>
              <a:uLnTx/>
              <a:uFillTx/>
              <a:latin typeface="Univers Medium"/>
              <a:ea typeface="ＭＳ Ｐゴシック" pitchFamily="34" charset="-128"/>
              <a:cs typeface="Univers Medium"/>
            </a:endParaRPr>
          </a:p>
        </p:txBody>
      </p:sp>
      <p:pic>
        <p:nvPicPr>
          <p:cNvPr id="6" name="Picture 3"/>
          <p:cNvPicPr>
            <a:picLocks noChangeAspect="1" noChangeArrowheads="1"/>
          </p:cNvPicPr>
          <p:nvPr/>
        </p:nvPicPr>
        <p:blipFill>
          <a:blip r:embed="rId2" cstate="print"/>
          <a:srcRect/>
          <a:stretch>
            <a:fillRect/>
          </a:stretch>
        </p:blipFill>
        <p:spPr bwMode="auto">
          <a:xfrm>
            <a:off x="5143504" y="22925"/>
            <a:ext cx="2556787" cy="1214422"/>
          </a:xfrm>
          <a:prstGeom prst="rect">
            <a:avLst/>
          </a:prstGeom>
          <a:noFill/>
          <a:ln w="9525">
            <a:noFill/>
            <a:round/>
            <a:headEnd/>
            <a:tailEnd/>
          </a:ln>
        </p:spPr>
      </p:pic>
      <p:sp>
        <p:nvSpPr>
          <p:cNvPr id="7" name="ZoneTexte 6"/>
          <p:cNvSpPr txBox="1"/>
          <p:nvPr/>
        </p:nvSpPr>
        <p:spPr>
          <a:xfrm>
            <a:off x="1468249" y="1529822"/>
            <a:ext cx="4010457" cy="369332"/>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fr-CH" dirty="0" smtClean="0"/>
              <a:t>Traiter toutes les causes corrigeables</a:t>
            </a:r>
            <a:endParaRPr lang="fr-CH" dirty="0"/>
          </a:p>
        </p:txBody>
      </p:sp>
      <p:sp>
        <p:nvSpPr>
          <p:cNvPr id="8" name="ZoneTexte 7"/>
          <p:cNvSpPr txBox="1"/>
          <p:nvPr/>
        </p:nvSpPr>
        <p:spPr>
          <a:xfrm>
            <a:off x="714348" y="1899154"/>
            <a:ext cx="485518" cy="4304255"/>
          </a:xfrm>
          <a:prstGeom prst="rect">
            <a:avLst/>
          </a:prstGeom>
        </p:spPr>
        <p:style>
          <a:lnRef idx="1">
            <a:schemeClr val="accent2"/>
          </a:lnRef>
          <a:fillRef idx="3">
            <a:schemeClr val="accent2"/>
          </a:fillRef>
          <a:effectRef idx="2">
            <a:schemeClr val="accent2"/>
          </a:effectRef>
          <a:fontRef idx="minor">
            <a:schemeClr val="lt1"/>
          </a:fontRef>
        </p:style>
        <p:txBody>
          <a:bodyPr vert="wordArtVert" wrap="none" rtlCol="0">
            <a:spAutoFit/>
          </a:bodyPr>
          <a:lstStyle/>
          <a:p>
            <a:r>
              <a:rPr lang="fr-CH" dirty="0" smtClean="0"/>
              <a:t>diététiciennes</a:t>
            </a:r>
            <a:endParaRPr lang="fr-CH" dirty="0"/>
          </a:p>
        </p:txBody>
      </p:sp>
    </p:spTree>
  </p:cSld>
  <p:clrMapOvr>
    <a:masterClrMapping/>
  </p:clrMapOvr>
  <p:transition spd="slow" advClick="0" advTm="16000">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u contenu 1"/>
          <p:cNvSpPr>
            <a:spLocks noGrp="1"/>
          </p:cNvSpPr>
          <p:nvPr>
            <p:ph sz="half" idx="2"/>
          </p:nvPr>
        </p:nvSpPr>
        <p:spPr>
          <a:xfrm>
            <a:off x="1468249" y="2143116"/>
            <a:ext cx="2175057" cy="4464175"/>
          </a:xfrm>
        </p:spPr>
        <p:style>
          <a:lnRef idx="2">
            <a:schemeClr val="accent1"/>
          </a:lnRef>
          <a:fillRef idx="1">
            <a:schemeClr val="lt1"/>
          </a:fillRef>
          <a:effectRef idx="0">
            <a:schemeClr val="accent1"/>
          </a:effectRef>
          <a:fontRef idx="minor">
            <a:schemeClr val="dk1"/>
          </a:fontRef>
        </p:style>
        <p:txBody>
          <a:bodyPr/>
          <a:lstStyle/>
          <a:p>
            <a:r>
              <a:rPr lang="fr-CH" dirty="0" smtClean="0"/>
              <a:t>Soins de bouche</a:t>
            </a:r>
          </a:p>
          <a:p>
            <a:r>
              <a:rPr lang="fr-CH" dirty="0" smtClean="0"/>
              <a:t>Enrichir l'alimentation (protéines, </a:t>
            </a:r>
            <a:r>
              <a:rPr lang="fr-CH" dirty="0" err="1" smtClean="0"/>
              <a:t>oeufs</a:t>
            </a:r>
            <a:r>
              <a:rPr lang="fr-CH" dirty="0" smtClean="0"/>
              <a:t>)</a:t>
            </a:r>
          </a:p>
          <a:p>
            <a:r>
              <a:rPr lang="fr-CH" dirty="0" smtClean="0">
                <a:solidFill>
                  <a:schemeClr val="accent1">
                    <a:lumMod val="60000"/>
                    <a:lumOff val="40000"/>
                  </a:schemeClr>
                </a:solidFill>
              </a:rPr>
              <a:t>Compléments oraux</a:t>
            </a:r>
          </a:p>
          <a:p>
            <a:r>
              <a:rPr lang="fr-CH" dirty="0" smtClean="0"/>
              <a:t>Stimulateurs appétit</a:t>
            </a:r>
          </a:p>
          <a:p>
            <a:r>
              <a:rPr lang="fr-CH" dirty="0" smtClean="0"/>
              <a:t>Nutrition artificielle</a:t>
            </a:r>
            <a:endParaRPr lang="fr-CH" dirty="0"/>
          </a:p>
        </p:txBody>
      </p:sp>
      <p:sp>
        <p:nvSpPr>
          <p:cNvPr id="3" name="Titre 2"/>
          <p:cNvSpPr>
            <a:spLocks noGrp="1"/>
          </p:cNvSpPr>
          <p:nvPr>
            <p:ph type="title"/>
          </p:nvPr>
        </p:nvSpPr>
        <p:spPr>
          <a:xfrm>
            <a:off x="857224" y="214290"/>
            <a:ext cx="6676436" cy="1143000"/>
          </a:xfrm>
        </p:spPr>
        <p:txBody>
          <a:bodyPr/>
          <a:lstStyle/>
          <a:p>
            <a:r>
              <a:rPr lang="fr-CH" dirty="0" smtClean="0"/>
              <a:t>Prise en charge</a:t>
            </a:r>
            <a:endParaRPr lang="fr-CH" dirty="0"/>
          </a:p>
        </p:txBody>
      </p:sp>
      <p:sp>
        <p:nvSpPr>
          <p:cNvPr id="4" name="Espace réservé du contenu 1"/>
          <p:cNvSpPr txBox="1">
            <a:spLocks/>
          </p:cNvSpPr>
          <p:nvPr/>
        </p:nvSpPr>
        <p:spPr bwMode="auto">
          <a:xfrm>
            <a:off x="3643306" y="2143116"/>
            <a:ext cx="2175057" cy="446417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kumimoji="0" lang="fr-CH" sz="1800" b="0" i="0" u="none" strike="noStrike" kern="1200" cap="none" spc="0" normalizeH="0" baseline="0" noProof="0" dirty="0" smtClean="0">
                <a:ln>
                  <a:noFill/>
                </a:ln>
                <a:solidFill>
                  <a:schemeClr val="tx1"/>
                </a:solidFill>
                <a:effectLst/>
                <a:uLnTx/>
                <a:uFillTx/>
                <a:latin typeface="Univers Medium"/>
                <a:ea typeface="ＭＳ Ｐゴシック" pitchFamily="34" charset="-128"/>
                <a:cs typeface="Univers Medium"/>
              </a:rPr>
              <a:t>Soins de bouche</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kumimoji="0" lang="fr-CH" sz="1800" b="0" i="0" u="none" strike="noStrike" kern="1200" cap="none" spc="0" normalizeH="0" baseline="0" noProof="0" dirty="0" smtClean="0">
                <a:ln>
                  <a:noFill/>
                </a:ln>
                <a:solidFill>
                  <a:schemeClr val="tx1"/>
                </a:solidFill>
                <a:effectLst/>
                <a:uLnTx/>
                <a:uFillTx/>
                <a:latin typeface="Univers Medium"/>
                <a:ea typeface="ＭＳ Ｐゴシック" pitchFamily="34" charset="-128"/>
                <a:cs typeface="Univers Medium"/>
              </a:rPr>
              <a:t>Fractionner les repas</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lang="fr-CH" dirty="0" smtClean="0">
                <a:latin typeface="Univers Medium"/>
                <a:cs typeface="Univers Medium"/>
              </a:rPr>
              <a:t>Préférer repas froid</a:t>
            </a:r>
          </a:p>
          <a:p>
            <a:pPr marL="216000" indent="-216000" defTabSz="914400">
              <a:spcAft>
                <a:spcPts val="600"/>
              </a:spcAft>
              <a:buClr>
                <a:schemeClr val="accent2"/>
              </a:buClr>
              <a:buFont typeface="Wingdings" pitchFamily="2" charset="2"/>
              <a:buChar char="§"/>
            </a:pPr>
            <a:r>
              <a:rPr lang="fr-CH" dirty="0" smtClean="0">
                <a:solidFill>
                  <a:schemeClr val="accent1">
                    <a:lumMod val="60000"/>
                    <a:lumOff val="40000"/>
                  </a:schemeClr>
                </a:solidFill>
              </a:rPr>
              <a:t>Compléments oraux</a:t>
            </a:r>
          </a:p>
          <a:p>
            <a:pPr marL="216000" indent="-216000" defTabSz="914400">
              <a:spcAft>
                <a:spcPts val="600"/>
              </a:spcAft>
              <a:buClr>
                <a:schemeClr val="accent2"/>
              </a:buClr>
              <a:buFont typeface="Wingdings" pitchFamily="2" charset="2"/>
              <a:buChar char="§"/>
            </a:pPr>
            <a:r>
              <a:rPr lang="fr-CH" i="1" dirty="0" smtClean="0"/>
              <a:t>Stimulateurs appétit</a:t>
            </a:r>
          </a:p>
          <a:p>
            <a:pPr marL="216000" indent="-216000" defTabSz="914400">
              <a:spcAft>
                <a:spcPts val="600"/>
              </a:spcAft>
              <a:buClr>
                <a:schemeClr val="accent2"/>
              </a:buClr>
              <a:buFont typeface="Wingdings" pitchFamily="2" charset="2"/>
              <a:buChar char="§"/>
            </a:pPr>
            <a:r>
              <a:rPr lang="fr-CH" i="1" dirty="0" smtClean="0"/>
              <a:t>Nutrition artificielle</a:t>
            </a:r>
          </a:p>
          <a:p>
            <a:pPr marL="216000" indent="-216000" defTabSz="914400">
              <a:spcAft>
                <a:spcPts val="600"/>
              </a:spcAft>
              <a:buClr>
                <a:schemeClr val="accent2"/>
              </a:buClr>
              <a:buFont typeface="Wingdings" pitchFamily="2" charset="2"/>
              <a:buChar char="§"/>
            </a:pPr>
            <a:endParaRPr lang="fr-CH" dirty="0" smtClean="0"/>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endParaRPr kumimoji="0" lang="fr-CH" sz="1800" b="0" i="0" u="none" strike="noStrike" kern="1200" cap="none" spc="0" normalizeH="0" baseline="0" noProof="0" dirty="0">
              <a:ln>
                <a:noFill/>
              </a:ln>
              <a:solidFill>
                <a:schemeClr val="tx1"/>
              </a:solidFill>
              <a:effectLst/>
              <a:uLnTx/>
              <a:uFillTx/>
              <a:latin typeface="Univers Medium"/>
              <a:ea typeface="ＭＳ Ｐゴシック" pitchFamily="34" charset="-128"/>
              <a:cs typeface="Univers Medium"/>
            </a:endParaRPr>
          </a:p>
        </p:txBody>
      </p:sp>
      <p:sp>
        <p:nvSpPr>
          <p:cNvPr id="5" name="Espace réservé du contenu 1"/>
          <p:cNvSpPr txBox="1">
            <a:spLocks/>
          </p:cNvSpPr>
          <p:nvPr/>
        </p:nvSpPr>
        <p:spPr bwMode="auto">
          <a:xfrm>
            <a:off x="5818363" y="2143116"/>
            <a:ext cx="2175057" cy="446417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pPr marL="216000" indent="-216000" defTabSz="914400">
              <a:spcAft>
                <a:spcPts val="600"/>
              </a:spcAft>
              <a:buClr>
                <a:schemeClr val="accent2"/>
              </a:buClr>
              <a:buFont typeface="Wingdings" pitchFamily="2" charset="2"/>
              <a:buChar char="§"/>
            </a:pPr>
            <a:r>
              <a:rPr lang="fr-CH" dirty="0" smtClean="0">
                <a:latin typeface="Univers Medium"/>
                <a:cs typeface="Univers Medium"/>
              </a:rPr>
              <a:t>Soins de bouche</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kumimoji="0" lang="fr-CH" sz="1800" b="0" i="0" u="none" strike="noStrike" kern="1200" cap="none" spc="0" normalizeH="0" baseline="0" noProof="0" dirty="0" smtClean="0">
                <a:ln>
                  <a:noFill/>
                </a:ln>
                <a:solidFill>
                  <a:schemeClr val="tx1"/>
                </a:solidFill>
                <a:effectLst/>
                <a:uLnTx/>
                <a:uFillTx/>
                <a:latin typeface="Univers Medium"/>
                <a:ea typeface="ＭＳ Ｐゴシック" pitchFamily="34" charset="-128"/>
                <a:cs typeface="Univers Medium"/>
              </a:rPr>
              <a:t>Alimentation plaisir</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kumimoji="0" lang="fr-CH" sz="1800" b="0" i="1" u="none" strike="noStrike" kern="1200" cap="none" spc="0" normalizeH="0" baseline="0" noProof="0" dirty="0" smtClean="0">
                <a:ln>
                  <a:noFill/>
                </a:ln>
                <a:solidFill>
                  <a:schemeClr val="tx1"/>
                </a:solidFill>
                <a:effectLst/>
                <a:uLnTx/>
                <a:uFillTx/>
                <a:latin typeface="Univers Medium"/>
                <a:ea typeface="ＭＳ Ｐゴシック" pitchFamily="34" charset="-128"/>
                <a:cs typeface="Univers Medium"/>
              </a:rPr>
              <a:t>Fractionner les repas</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lang="fr-CH" i="1" dirty="0" smtClean="0">
                <a:latin typeface="Univers Medium"/>
                <a:cs typeface="Univers Medium"/>
              </a:rPr>
              <a:t>Préférer repas froid</a:t>
            </a:r>
            <a:endParaRPr kumimoji="0" lang="fr-CH" sz="1800" b="0" i="1" u="none" strike="noStrike" kern="1200" cap="none" spc="0" normalizeH="0" baseline="0" noProof="0" dirty="0">
              <a:ln>
                <a:noFill/>
              </a:ln>
              <a:solidFill>
                <a:schemeClr val="tx1"/>
              </a:solidFill>
              <a:effectLst/>
              <a:uLnTx/>
              <a:uFillTx/>
              <a:latin typeface="Univers Medium"/>
              <a:ea typeface="ＭＳ Ｐゴシック" pitchFamily="34" charset="-128"/>
              <a:cs typeface="Univers Medium"/>
            </a:endParaRPr>
          </a:p>
        </p:txBody>
      </p:sp>
      <p:pic>
        <p:nvPicPr>
          <p:cNvPr id="6" name="Picture 3"/>
          <p:cNvPicPr>
            <a:picLocks noChangeAspect="1" noChangeArrowheads="1"/>
          </p:cNvPicPr>
          <p:nvPr/>
        </p:nvPicPr>
        <p:blipFill>
          <a:blip r:embed="rId2" cstate="print"/>
          <a:srcRect/>
          <a:stretch>
            <a:fillRect/>
          </a:stretch>
        </p:blipFill>
        <p:spPr bwMode="auto">
          <a:xfrm>
            <a:off x="6587213" y="142868"/>
            <a:ext cx="2556787" cy="1214422"/>
          </a:xfrm>
          <a:prstGeom prst="rect">
            <a:avLst/>
          </a:prstGeom>
          <a:noFill/>
          <a:ln w="9525">
            <a:noFill/>
            <a:round/>
            <a:headEnd/>
            <a:tailEnd/>
          </a:ln>
        </p:spPr>
      </p:pic>
    </p:spTree>
  </p:cSld>
  <p:clrMapOvr>
    <a:masterClrMapping/>
  </p:clrMapOvr>
  <p:transition spd="slow" advClick="0" advTm="16000">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pic>
        <p:nvPicPr>
          <p:cNvPr id="59395" name="Picture 3"/>
          <p:cNvPicPr>
            <a:picLocks noGrp="1" noChangeAspect="1" noChangeArrowheads="1"/>
          </p:cNvPicPr>
          <p:nvPr>
            <p:ph idx="1"/>
          </p:nvPr>
        </p:nvPicPr>
        <p:blipFill>
          <a:blip r:embed="rId2"/>
          <a:stretch>
            <a:fillRect/>
          </a:stretch>
        </p:blipFill>
        <p:spPr bwMode="auto">
          <a:xfrm>
            <a:off x="1447800" y="2077244"/>
            <a:ext cx="6248400" cy="3571875"/>
          </a:xfrm>
          <a:prstGeom prst="rect">
            <a:avLst/>
          </a:prstGeom>
          <a:noFill/>
          <a:ln w="9525">
            <a:noFill/>
            <a:miter lim="800000"/>
            <a:headEnd/>
            <a:tailEnd/>
          </a:ln>
          <a:effectLst/>
        </p:spPr>
      </p:pic>
      <p:sp>
        <p:nvSpPr>
          <p:cNvPr id="5" name="Espace réservé du numéro de diapositive 4"/>
          <p:cNvSpPr>
            <a:spLocks noGrp="1"/>
          </p:cNvSpPr>
          <p:nvPr>
            <p:ph type="sldNum" sz="quarter" idx="12"/>
          </p:nvPr>
        </p:nvSpPr>
        <p:spPr/>
        <p:txBody>
          <a:bodyPr/>
          <a:lstStyle/>
          <a:p>
            <a:fld id="{B3563D6D-AC64-4C74-A505-CD636E3A6B94}" type="slidenum">
              <a:rPr lang="fr-FR" smtClean="0"/>
              <a:pPr/>
              <a:t>45</a:t>
            </a:fld>
            <a:endParaRPr lang="fr-FR"/>
          </a:p>
        </p:txBody>
      </p:sp>
      <p:pic>
        <p:nvPicPr>
          <p:cNvPr id="59394" name="Picture 2"/>
          <p:cNvPicPr>
            <a:picLocks noChangeAspect="1" noChangeArrowheads="1"/>
          </p:cNvPicPr>
          <p:nvPr/>
        </p:nvPicPr>
        <p:blipFill>
          <a:blip r:embed="rId3"/>
          <a:srcRect/>
          <a:stretch>
            <a:fillRect/>
          </a:stretch>
        </p:blipFill>
        <p:spPr bwMode="auto">
          <a:xfrm>
            <a:off x="593921" y="630238"/>
            <a:ext cx="8189717" cy="366236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u contenu 1"/>
          <p:cNvSpPr>
            <a:spLocks noGrp="1"/>
          </p:cNvSpPr>
          <p:nvPr>
            <p:ph sz="half" idx="2"/>
          </p:nvPr>
        </p:nvSpPr>
        <p:spPr>
          <a:xfrm>
            <a:off x="1468249" y="2143116"/>
            <a:ext cx="2175057" cy="4464175"/>
          </a:xfrm>
        </p:spPr>
        <p:style>
          <a:lnRef idx="2">
            <a:schemeClr val="accent1"/>
          </a:lnRef>
          <a:fillRef idx="1">
            <a:schemeClr val="lt1"/>
          </a:fillRef>
          <a:effectRef idx="0">
            <a:schemeClr val="accent1"/>
          </a:effectRef>
          <a:fontRef idx="minor">
            <a:schemeClr val="dk1"/>
          </a:fontRef>
        </p:style>
        <p:txBody>
          <a:bodyPr/>
          <a:lstStyle/>
          <a:p>
            <a:r>
              <a:rPr lang="fr-CH" dirty="0" smtClean="0"/>
              <a:t>Soins de bouche</a:t>
            </a:r>
          </a:p>
          <a:p>
            <a:r>
              <a:rPr lang="fr-CH" dirty="0" smtClean="0"/>
              <a:t>Enrichir l'alimentation (protéines, </a:t>
            </a:r>
            <a:r>
              <a:rPr lang="fr-CH" dirty="0" err="1" smtClean="0"/>
              <a:t>oeufs</a:t>
            </a:r>
            <a:r>
              <a:rPr lang="fr-CH" dirty="0" smtClean="0"/>
              <a:t>)</a:t>
            </a:r>
          </a:p>
          <a:p>
            <a:r>
              <a:rPr lang="fr-CH" dirty="0" smtClean="0"/>
              <a:t>Compléments oraux</a:t>
            </a:r>
          </a:p>
          <a:p>
            <a:r>
              <a:rPr lang="fr-CH" dirty="0" smtClean="0">
                <a:solidFill>
                  <a:schemeClr val="accent1">
                    <a:lumMod val="60000"/>
                    <a:lumOff val="40000"/>
                  </a:schemeClr>
                </a:solidFill>
                <a:latin typeface="+mn-lt"/>
                <a:cs typeface="+mn-cs"/>
              </a:rPr>
              <a:t>Stimulateurs appétit</a:t>
            </a:r>
          </a:p>
          <a:p>
            <a:r>
              <a:rPr lang="fr-CH" dirty="0" smtClean="0"/>
              <a:t>Nutrition artificielle</a:t>
            </a:r>
            <a:endParaRPr lang="fr-CH" dirty="0"/>
          </a:p>
        </p:txBody>
      </p:sp>
      <p:sp>
        <p:nvSpPr>
          <p:cNvPr id="3" name="Titre 2"/>
          <p:cNvSpPr>
            <a:spLocks noGrp="1"/>
          </p:cNvSpPr>
          <p:nvPr>
            <p:ph type="title"/>
          </p:nvPr>
        </p:nvSpPr>
        <p:spPr>
          <a:xfrm>
            <a:off x="0" y="665847"/>
            <a:ext cx="6676436" cy="1143000"/>
          </a:xfrm>
        </p:spPr>
        <p:txBody>
          <a:bodyPr/>
          <a:lstStyle/>
          <a:p>
            <a:r>
              <a:rPr lang="fr-CH" dirty="0" smtClean="0"/>
              <a:t>Prise en charge</a:t>
            </a:r>
            <a:endParaRPr lang="fr-CH" dirty="0"/>
          </a:p>
        </p:txBody>
      </p:sp>
      <p:sp>
        <p:nvSpPr>
          <p:cNvPr id="4" name="Espace réservé du contenu 1"/>
          <p:cNvSpPr txBox="1">
            <a:spLocks/>
          </p:cNvSpPr>
          <p:nvPr/>
        </p:nvSpPr>
        <p:spPr bwMode="auto">
          <a:xfrm>
            <a:off x="3643306" y="2143116"/>
            <a:ext cx="2175057" cy="446417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kumimoji="0" lang="fr-CH" sz="1800" b="0" i="0" u="none" strike="noStrike" kern="1200" cap="none" spc="0" normalizeH="0" baseline="0" noProof="0" dirty="0" smtClean="0">
                <a:ln>
                  <a:noFill/>
                </a:ln>
                <a:solidFill>
                  <a:schemeClr val="tx1"/>
                </a:solidFill>
                <a:effectLst/>
                <a:uLnTx/>
                <a:uFillTx/>
                <a:latin typeface="Univers Medium"/>
                <a:ea typeface="ＭＳ Ｐゴシック" pitchFamily="34" charset="-128"/>
                <a:cs typeface="Univers Medium"/>
              </a:rPr>
              <a:t>Soins de bouche</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kumimoji="0" lang="fr-CH" sz="1800" b="0" i="0" u="none" strike="noStrike" kern="1200" cap="none" spc="0" normalizeH="0" baseline="0" noProof="0" dirty="0" smtClean="0">
                <a:ln>
                  <a:noFill/>
                </a:ln>
                <a:solidFill>
                  <a:schemeClr val="tx1"/>
                </a:solidFill>
                <a:effectLst/>
                <a:uLnTx/>
                <a:uFillTx/>
                <a:latin typeface="Univers Medium"/>
                <a:ea typeface="ＭＳ Ｐゴシック" pitchFamily="34" charset="-128"/>
                <a:cs typeface="Univers Medium"/>
              </a:rPr>
              <a:t>Fractionner les repas</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lang="fr-CH" dirty="0" smtClean="0">
                <a:latin typeface="Univers Medium"/>
                <a:cs typeface="Univers Medium"/>
              </a:rPr>
              <a:t>Préférer repas froid</a:t>
            </a:r>
          </a:p>
          <a:p>
            <a:pPr marL="216000" indent="-216000" defTabSz="914400">
              <a:spcAft>
                <a:spcPts val="600"/>
              </a:spcAft>
              <a:buClr>
                <a:schemeClr val="accent2"/>
              </a:buClr>
              <a:buFont typeface="Wingdings" pitchFamily="2" charset="2"/>
              <a:buChar char="§"/>
            </a:pPr>
            <a:r>
              <a:rPr lang="fr-CH" dirty="0" smtClean="0">
                <a:solidFill>
                  <a:schemeClr val="tx1"/>
                </a:solidFill>
              </a:rPr>
              <a:t>Compléments oraux</a:t>
            </a:r>
          </a:p>
          <a:p>
            <a:pPr marL="216000" indent="-216000" defTabSz="914400">
              <a:spcAft>
                <a:spcPts val="600"/>
              </a:spcAft>
              <a:buClr>
                <a:schemeClr val="accent2"/>
              </a:buClr>
              <a:buFont typeface="Wingdings" pitchFamily="2" charset="2"/>
              <a:buChar char="§"/>
            </a:pPr>
            <a:r>
              <a:rPr lang="fr-CH" i="1" dirty="0" smtClean="0">
                <a:solidFill>
                  <a:schemeClr val="accent1">
                    <a:lumMod val="60000"/>
                    <a:lumOff val="40000"/>
                  </a:schemeClr>
                </a:solidFill>
              </a:rPr>
              <a:t>Stimulateurs appétit</a:t>
            </a:r>
          </a:p>
          <a:p>
            <a:pPr marL="216000" indent="-216000" defTabSz="914400">
              <a:spcAft>
                <a:spcPts val="600"/>
              </a:spcAft>
              <a:buClr>
                <a:schemeClr val="accent2"/>
              </a:buClr>
              <a:buFont typeface="Wingdings" pitchFamily="2" charset="2"/>
              <a:buChar char="§"/>
            </a:pPr>
            <a:r>
              <a:rPr lang="fr-CH" i="1" dirty="0" smtClean="0"/>
              <a:t>Nutrition artificielle</a:t>
            </a:r>
          </a:p>
          <a:p>
            <a:pPr marL="216000" indent="-216000" defTabSz="914400">
              <a:spcAft>
                <a:spcPts val="600"/>
              </a:spcAft>
              <a:buClr>
                <a:schemeClr val="accent2"/>
              </a:buClr>
              <a:buFont typeface="Wingdings" pitchFamily="2" charset="2"/>
              <a:buChar char="§"/>
            </a:pPr>
            <a:endParaRPr lang="fr-CH" dirty="0" smtClean="0"/>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endParaRPr kumimoji="0" lang="fr-CH" sz="1800" b="0" i="0" u="none" strike="noStrike" kern="1200" cap="none" spc="0" normalizeH="0" baseline="0" noProof="0" dirty="0">
              <a:ln>
                <a:noFill/>
              </a:ln>
              <a:solidFill>
                <a:schemeClr val="tx1"/>
              </a:solidFill>
              <a:effectLst/>
              <a:uLnTx/>
              <a:uFillTx/>
              <a:latin typeface="Univers Medium"/>
              <a:ea typeface="ＭＳ Ｐゴシック" pitchFamily="34" charset="-128"/>
              <a:cs typeface="Univers Medium"/>
            </a:endParaRPr>
          </a:p>
        </p:txBody>
      </p:sp>
      <p:sp>
        <p:nvSpPr>
          <p:cNvPr id="5" name="Espace réservé du contenu 1"/>
          <p:cNvSpPr txBox="1">
            <a:spLocks/>
          </p:cNvSpPr>
          <p:nvPr/>
        </p:nvSpPr>
        <p:spPr bwMode="auto">
          <a:xfrm>
            <a:off x="5818363" y="2143116"/>
            <a:ext cx="2175057" cy="446417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pPr marL="216000" indent="-216000" defTabSz="914400">
              <a:spcAft>
                <a:spcPts val="600"/>
              </a:spcAft>
              <a:buClr>
                <a:schemeClr val="accent2"/>
              </a:buClr>
              <a:buFont typeface="Wingdings" pitchFamily="2" charset="2"/>
              <a:buChar char="§"/>
            </a:pPr>
            <a:r>
              <a:rPr lang="fr-CH" dirty="0" smtClean="0">
                <a:latin typeface="Univers Medium"/>
                <a:cs typeface="Univers Medium"/>
              </a:rPr>
              <a:t>Soins de bouche</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kumimoji="0" lang="fr-CH" sz="1800" b="0" i="0" u="none" strike="noStrike" kern="1200" cap="none" spc="0" normalizeH="0" baseline="0" noProof="0" dirty="0" smtClean="0">
                <a:ln>
                  <a:noFill/>
                </a:ln>
                <a:solidFill>
                  <a:schemeClr val="tx1"/>
                </a:solidFill>
                <a:effectLst/>
                <a:uLnTx/>
                <a:uFillTx/>
                <a:latin typeface="Univers Medium"/>
                <a:ea typeface="ＭＳ Ｐゴシック" pitchFamily="34" charset="-128"/>
                <a:cs typeface="Univers Medium"/>
              </a:rPr>
              <a:t>Alimentation plaisir</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kumimoji="0" lang="fr-CH" sz="1800" b="0" i="1" u="none" strike="noStrike" kern="1200" cap="none" spc="0" normalizeH="0" baseline="0" noProof="0" dirty="0" smtClean="0">
                <a:ln>
                  <a:noFill/>
                </a:ln>
                <a:solidFill>
                  <a:schemeClr val="tx1"/>
                </a:solidFill>
                <a:effectLst/>
                <a:uLnTx/>
                <a:uFillTx/>
                <a:latin typeface="Univers Medium"/>
                <a:ea typeface="ＭＳ Ｐゴシック" pitchFamily="34" charset="-128"/>
                <a:cs typeface="Univers Medium"/>
              </a:rPr>
              <a:t>Fractionner les repas</a:t>
            </a:r>
          </a:p>
          <a:p>
            <a:pPr marL="216000" marR="0" lvl="0" indent="-216000" algn="l" defTabSz="914400" rtl="0" eaLnBrk="1" fontAlgn="base" latinLnBrk="0" hangingPunct="1">
              <a:lnSpc>
                <a:spcPct val="100000"/>
              </a:lnSpc>
              <a:spcBef>
                <a:spcPct val="0"/>
              </a:spcBef>
              <a:spcAft>
                <a:spcPts val="600"/>
              </a:spcAft>
              <a:buClr>
                <a:schemeClr val="accent2"/>
              </a:buClr>
              <a:buSzTx/>
              <a:buFont typeface="Wingdings" pitchFamily="2" charset="2"/>
              <a:buChar char="§"/>
              <a:tabLst/>
              <a:defRPr/>
            </a:pPr>
            <a:r>
              <a:rPr lang="fr-CH" i="1" dirty="0" smtClean="0">
                <a:latin typeface="Univers Medium"/>
                <a:cs typeface="Univers Medium"/>
              </a:rPr>
              <a:t>Préférer repas froid</a:t>
            </a:r>
            <a:endParaRPr kumimoji="0" lang="fr-CH" sz="1800" b="0" i="1" u="none" strike="noStrike" kern="1200" cap="none" spc="0" normalizeH="0" baseline="0" noProof="0" dirty="0">
              <a:ln>
                <a:noFill/>
              </a:ln>
              <a:solidFill>
                <a:schemeClr val="tx1"/>
              </a:solidFill>
              <a:effectLst/>
              <a:uLnTx/>
              <a:uFillTx/>
              <a:latin typeface="Univers Medium"/>
              <a:ea typeface="ＭＳ Ｐゴシック" pitchFamily="34" charset="-128"/>
              <a:cs typeface="Univers Medium"/>
            </a:endParaRPr>
          </a:p>
        </p:txBody>
      </p:sp>
      <p:pic>
        <p:nvPicPr>
          <p:cNvPr id="6" name="Picture 3"/>
          <p:cNvPicPr>
            <a:picLocks noChangeAspect="1" noChangeArrowheads="1"/>
          </p:cNvPicPr>
          <p:nvPr/>
        </p:nvPicPr>
        <p:blipFill>
          <a:blip r:embed="rId2" cstate="print"/>
          <a:srcRect/>
          <a:stretch>
            <a:fillRect/>
          </a:stretch>
        </p:blipFill>
        <p:spPr bwMode="auto">
          <a:xfrm>
            <a:off x="5818363" y="357166"/>
            <a:ext cx="2556787" cy="1214422"/>
          </a:xfrm>
          <a:prstGeom prst="rect">
            <a:avLst/>
          </a:prstGeom>
          <a:noFill/>
          <a:ln w="9525">
            <a:noFill/>
            <a:round/>
            <a:headEnd/>
            <a:tailEnd/>
          </a:ln>
        </p:spPr>
      </p:pic>
    </p:spTree>
  </p:cSld>
  <p:clrMapOvr>
    <a:masterClrMapping/>
  </p:clrMapOvr>
  <p:transition spd="slow" advClick="0" advTm="16000">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3490" name="Picture 2"/>
          <p:cNvPicPr>
            <a:picLocks noGrp="1" noChangeAspect="1" noChangeArrowheads="1"/>
          </p:cNvPicPr>
          <p:nvPr>
            <p:ph sz="half" idx="2"/>
          </p:nvPr>
        </p:nvPicPr>
        <p:blipFill>
          <a:blip r:embed="rId2"/>
          <a:srcRect/>
          <a:stretch>
            <a:fillRect/>
          </a:stretch>
        </p:blipFill>
        <p:spPr bwMode="auto">
          <a:xfrm>
            <a:off x="1466412" y="142852"/>
            <a:ext cx="6012778" cy="6362357"/>
          </a:xfrm>
          <a:prstGeom prst="rect">
            <a:avLst/>
          </a:prstGeom>
          <a:noFill/>
          <a:ln w="9525">
            <a:noFill/>
            <a:miter lim="800000"/>
            <a:headEnd/>
            <a:tailEnd/>
          </a:ln>
          <a:effectLst/>
        </p:spPr>
      </p:pic>
      <p:sp>
        <p:nvSpPr>
          <p:cNvPr id="3" name="Titre 2"/>
          <p:cNvSpPr>
            <a:spLocks noGrp="1"/>
          </p:cNvSpPr>
          <p:nvPr>
            <p:ph type="title"/>
          </p:nvPr>
        </p:nvSpPr>
        <p:spPr/>
        <p:txBody>
          <a:bodyPr/>
          <a:lstStyle/>
          <a:p>
            <a:endParaRPr lang="fr-CH"/>
          </a:p>
        </p:txBody>
      </p:sp>
      <p:sp>
        <p:nvSpPr>
          <p:cNvPr id="5" name="Rectangle 4"/>
          <p:cNvSpPr/>
          <p:nvPr/>
        </p:nvSpPr>
        <p:spPr>
          <a:xfrm>
            <a:off x="3857620" y="6505209"/>
            <a:ext cx="4572000" cy="276999"/>
          </a:xfrm>
          <a:prstGeom prst="rect">
            <a:avLst/>
          </a:prstGeom>
          <a:ln>
            <a:noFill/>
          </a:ln>
        </p:spPr>
        <p:style>
          <a:lnRef idx="2">
            <a:schemeClr val="dk1"/>
          </a:lnRef>
          <a:fillRef idx="1">
            <a:schemeClr val="lt1"/>
          </a:fillRef>
          <a:effectRef idx="0">
            <a:schemeClr val="dk1"/>
          </a:effectRef>
          <a:fontRef idx="minor">
            <a:schemeClr val="dk1"/>
          </a:fontRef>
        </p:style>
        <p:txBody>
          <a:bodyPr>
            <a:spAutoFit/>
          </a:bodyPr>
          <a:lstStyle/>
          <a:p>
            <a:r>
              <a:rPr lang="en-US" sz="1200" i="1" dirty="0" smtClean="0"/>
              <a:t>Critical Reviews in Oncology/Hematology 2013 </a:t>
            </a:r>
            <a:r>
              <a:rPr lang="en-US" sz="1200" i="1" dirty="0" err="1" smtClean="0"/>
              <a:t>i</a:t>
            </a:r>
            <a:endParaRPr lang="fr-CH" sz="1200" i="1" dirty="0"/>
          </a:p>
        </p:txBody>
      </p:sp>
    </p:spTree>
  </p:cSld>
  <p:clrMapOvr>
    <a:masterClrMapping/>
  </p:clrMapOvr>
  <p:transition spd="slow" advClick="0" advTm="16000">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u contenu 1"/>
          <p:cNvSpPr>
            <a:spLocks noGrp="1"/>
          </p:cNvSpPr>
          <p:nvPr>
            <p:ph sz="half" idx="2"/>
          </p:nvPr>
        </p:nvSpPr>
        <p:spPr>
          <a:xfrm>
            <a:off x="357158" y="2281453"/>
            <a:ext cx="8286807" cy="4155912"/>
          </a:xfrm>
        </p:spPr>
        <p:txBody>
          <a:bodyPr/>
          <a:lstStyle/>
          <a:p>
            <a:r>
              <a:rPr lang="fr-CH" dirty="0" smtClean="0"/>
              <a:t>Les corticoïdes (</a:t>
            </a:r>
            <a:r>
              <a:rPr lang="fr-CH" dirty="0" err="1" smtClean="0"/>
              <a:t>prednisone</a:t>
            </a:r>
            <a:r>
              <a:rPr lang="fr-CH" dirty="0" smtClean="0"/>
              <a:t>, </a:t>
            </a:r>
            <a:r>
              <a:rPr lang="fr-CH" dirty="0" err="1" smtClean="0"/>
              <a:t>prednisolone</a:t>
            </a:r>
            <a:r>
              <a:rPr lang="fr-CH" dirty="0" smtClean="0"/>
              <a:t> ou </a:t>
            </a:r>
            <a:r>
              <a:rPr lang="fr-CH" dirty="0" err="1" smtClean="0"/>
              <a:t>méthylprednisolone</a:t>
            </a:r>
            <a:r>
              <a:rPr lang="fr-CH" dirty="0" smtClean="0"/>
              <a:t> PO) ont un effet </a:t>
            </a:r>
            <a:r>
              <a:rPr lang="fr-CH" dirty="0" err="1" smtClean="0"/>
              <a:t>orexigène</a:t>
            </a:r>
            <a:r>
              <a:rPr lang="fr-CH" dirty="0" smtClean="0"/>
              <a:t> à des doses de l’ordre de 0,25 à 0,50 mg/kg/j équivalent </a:t>
            </a:r>
            <a:r>
              <a:rPr lang="fr-CH" dirty="0" err="1" smtClean="0"/>
              <a:t>prednisolone</a:t>
            </a:r>
            <a:r>
              <a:rPr lang="fr-CH" dirty="0" smtClean="0"/>
              <a:t> (recommandation de grade A).</a:t>
            </a:r>
          </a:p>
          <a:p>
            <a:r>
              <a:rPr lang="fr-CH" dirty="0" smtClean="0"/>
              <a:t>La stimulation de l’appétit n’étant pas maintenue dans le temps (au-delà de 4 semaines), le bénéfice de poursuivre le traitement devra être réévalué au cours du temps. La corticothérapie devra être arrêtée en cas d’inefficacité ou d’intolérance.</a:t>
            </a:r>
            <a:endParaRPr lang="fr-CH" dirty="0"/>
          </a:p>
        </p:txBody>
      </p:sp>
      <p:sp>
        <p:nvSpPr>
          <p:cNvPr id="3" name="Titre 2"/>
          <p:cNvSpPr>
            <a:spLocks noGrp="1"/>
          </p:cNvSpPr>
          <p:nvPr>
            <p:ph type="title"/>
          </p:nvPr>
        </p:nvSpPr>
        <p:spPr/>
        <p:txBody>
          <a:bodyPr>
            <a:normAutofit fontScale="90000"/>
          </a:bodyPr>
          <a:lstStyle/>
          <a:p>
            <a:r>
              <a:rPr lang="fr-CH" dirty="0" smtClean="0"/>
              <a:t>Stimulateurs appétit: </a:t>
            </a:r>
            <a:r>
              <a:rPr lang="fr-CH" dirty="0" err="1" smtClean="0"/>
              <a:t>corticoides</a:t>
            </a:r>
            <a:endParaRPr lang="fr-CH" dirty="0"/>
          </a:p>
        </p:txBody>
      </p:sp>
      <p:sp>
        <p:nvSpPr>
          <p:cNvPr id="4" name="Rectangle 3"/>
          <p:cNvSpPr/>
          <p:nvPr/>
        </p:nvSpPr>
        <p:spPr>
          <a:xfrm>
            <a:off x="2000232" y="5914145"/>
            <a:ext cx="4572000" cy="523220"/>
          </a:xfrm>
          <a:prstGeom prst="rect">
            <a:avLst/>
          </a:prstGeom>
        </p:spPr>
        <p:txBody>
          <a:bodyPr>
            <a:spAutoFit/>
          </a:bodyPr>
          <a:lstStyle/>
          <a:p>
            <a:r>
              <a:rPr lang="fr-CH" sz="1400" dirty="0" smtClean="0"/>
              <a:t>Agence Française de Sécurité Sanitaire des Produits de Santé, 25/10/02</a:t>
            </a:r>
            <a:endParaRPr lang="fr-CH" sz="1400" dirty="0"/>
          </a:p>
        </p:txBody>
      </p:sp>
      <p:sp>
        <p:nvSpPr>
          <p:cNvPr id="5" name="ZoneTexte 4"/>
          <p:cNvSpPr txBox="1"/>
          <p:nvPr/>
        </p:nvSpPr>
        <p:spPr>
          <a:xfrm>
            <a:off x="0" y="1773136"/>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ransition spd="slow" advClick="0" advTm="16000">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u contenu 1"/>
          <p:cNvSpPr>
            <a:spLocks noGrp="1"/>
          </p:cNvSpPr>
          <p:nvPr>
            <p:ph sz="half" idx="2"/>
          </p:nvPr>
        </p:nvSpPr>
        <p:spPr>
          <a:xfrm>
            <a:off x="1466412" y="1773136"/>
            <a:ext cx="6674599" cy="4155912"/>
          </a:xfrm>
        </p:spPr>
        <p:txBody>
          <a:bodyPr/>
          <a:lstStyle/>
          <a:p>
            <a:r>
              <a:rPr lang="fr-CH" dirty="0" smtClean="0"/>
              <a:t>Seul l’acétate de </a:t>
            </a:r>
            <a:r>
              <a:rPr lang="fr-CH" dirty="0" err="1" smtClean="0"/>
              <a:t>médroxyprogestérone</a:t>
            </a:r>
            <a:r>
              <a:rPr lang="fr-CH" dirty="0" smtClean="0"/>
              <a:t> est indiqué comme </a:t>
            </a:r>
            <a:r>
              <a:rPr lang="fr-CH" dirty="0" err="1" smtClean="0"/>
              <a:t>orexigène</a:t>
            </a:r>
            <a:r>
              <a:rPr lang="fr-CH" dirty="0" smtClean="0"/>
              <a:t>. La posologie recommandée est de 500 mg/j en1 prise à 1000 mg/j en 2 prises.</a:t>
            </a:r>
          </a:p>
        </p:txBody>
      </p:sp>
      <p:sp>
        <p:nvSpPr>
          <p:cNvPr id="3" name="Titre 2"/>
          <p:cNvSpPr>
            <a:spLocks noGrp="1"/>
          </p:cNvSpPr>
          <p:nvPr>
            <p:ph type="title"/>
          </p:nvPr>
        </p:nvSpPr>
        <p:spPr>
          <a:xfrm>
            <a:off x="829233" y="58636"/>
            <a:ext cx="7714252" cy="1143000"/>
          </a:xfrm>
        </p:spPr>
        <p:txBody>
          <a:bodyPr>
            <a:normAutofit fontScale="90000"/>
          </a:bodyPr>
          <a:lstStyle/>
          <a:p>
            <a:r>
              <a:rPr lang="fr-CH" dirty="0" smtClean="0"/>
              <a:t>Stimulateurs appétit: progestatifs</a:t>
            </a:r>
            <a:endParaRPr lang="fr-CH" dirty="0"/>
          </a:p>
        </p:txBody>
      </p:sp>
      <p:sp>
        <p:nvSpPr>
          <p:cNvPr id="4" name="Rectangle 3"/>
          <p:cNvSpPr/>
          <p:nvPr/>
        </p:nvSpPr>
        <p:spPr>
          <a:xfrm>
            <a:off x="2000232" y="5914145"/>
            <a:ext cx="4572000" cy="646331"/>
          </a:xfrm>
          <a:prstGeom prst="rect">
            <a:avLst/>
          </a:prstGeom>
        </p:spPr>
        <p:txBody>
          <a:bodyPr>
            <a:spAutoFit/>
          </a:bodyPr>
          <a:lstStyle/>
          <a:p>
            <a:r>
              <a:rPr lang="fr-CH" sz="1200" i="1" dirty="0" smtClean="0"/>
              <a:t>Agence Française de Sécurité Sanitaire des Produits de Santé, 25/10/02</a:t>
            </a:r>
          </a:p>
          <a:p>
            <a:r>
              <a:rPr lang="nn-NO" sz="1200" i="1" u="sng" dirty="0" smtClean="0">
                <a:hlinkClick r:id="rId2" tooltip="The Cochrane database of systematic reviews."/>
              </a:rPr>
              <a:t>Cochrane Database Syst Rev.</a:t>
            </a:r>
            <a:r>
              <a:rPr lang="nn-NO" sz="1200" i="1" dirty="0" smtClean="0"/>
              <a:t> 2013 Mar 28;3</a:t>
            </a:r>
            <a:endParaRPr lang="fr-CH" sz="1200" i="1" dirty="0"/>
          </a:p>
        </p:txBody>
      </p:sp>
      <p:pic>
        <p:nvPicPr>
          <p:cNvPr id="61443" name="Picture 3"/>
          <p:cNvPicPr>
            <a:picLocks noChangeAspect="1" noChangeArrowheads="1"/>
          </p:cNvPicPr>
          <p:nvPr/>
        </p:nvPicPr>
        <p:blipFill>
          <a:blip r:embed="rId3"/>
          <a:srcRect/>
          <a:stretch>
            <a:fillRect/>
          </a:stretch>
        </p:blipFill>
        <p:spPr bwMode="auto">
          <a:xfrm>
            <a:off x="1357290" y="3071810"/>
            <a:ext cx="7186195" cy="2668096"/>
          </a:xfrm>
          <a:prstGeom prst="rect">
            <a:avLst/>
          </a:prstGeom>
          <a:noFill/>
          <a:ln w="9525">
            <a:noFill/>
            <a:miter lim="800000"/>
            <a:headEnd/>
            <a:tailEnd/>
          </a:ln>
          <a:effectLst/>
        </p:spPr>
      </p:pic>
      <p:sp>
        <p:nvSpPr>
          <p:cNvPr id="6" name="ZoneTexte 5"/>
          <p:cNvSpPr txBox="1"/>
          <p:nvPr/>
        </p:nvSpPr>
        <p:spPr>
          <a:xfrm>
            <a:off x="0" y="1309916"/>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ransition spd="slow" advClick="0" advTm="16000">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re 2"/>
          <p:cNvSpPr>
            <a:spLocks noGrp="1"/>
          </p:cNvSpPr>
          <p:nvPr>
            <p:ph type="title"/>
          </p:nvPr>
        </p:nvSpPr>
        <p:spPr>
          <a:xfrm>
            <a:off x="1466412" y="142860"/>
            <a:ext cx="6676436" cy="1143000"/>
          </a:xfrm>
        </p:spPr>
        <p:txBody>
          <a:bodyPr/>
          <a:lstStyle/>
          <a:p>
            <a:r>
              <a:rPr lang="fr-CH" dirty="0" smtClean="0"/>
              <a:t>INTRODUCTION (3)</a:t>
            </a:r>
            <a:endParaRPr lang="fr-CH" dirty="0"/>
          </a:p>
        </p:txBody>
      </p:sp>
      <p:pic>
        <p:nvPicPr>
          <p:cNvPr id="4" name="Picture 2"/>
          <p:cNvPicPr>
            <a:picLocks noChangeAspect="1" noChangeArrowheads="1"/>
          </p:cNvPicPr>
          <p:nvPr/>
        </p:nvPicPr>
        <p:blipFill>
          <a:blip r:embed="rId2" cstate="print"/>
          <a:srcRect/>
          <a:stretch>
            <a:fillRect/>
          </a:stretch>
        </p:blipFill>
        <p:spPr bwMode="auto">
          <a:xfrm>
            <a:off x="2857488" y="1071546"/>
            <a:ext cx="4143404" cy="55943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ZoneTexte 4"/>
          <p:cNvSpPr txBox="1"/>
          <p:nvPr/>
        </p:nvSpPr>
        <p:spPr>
          <a:xfrm>
            <a:off x="0" y="963824"/>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ransition spd="slow" advClick="0" advTm="16000">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Indication nutrition artificielle</a:t>
            </a:r>
            <a:endParaRPr lang="fr-CH" dirty="0"/>
          </a:p>
        </p:txBody>
      </p:sp>
      <p:sp>
        <p:nvSpPr>
          <p:cNvPr id="3" name="Espace réservé du contenu 2"/>
          <p:cNvSpPr>
            <a:spLocks noGrp="1"/>
          </p:cNvSpPr>
          <p:nvPr>
            <p:ph idx="1"/>
          </p:nvPr>
        </p:nvSpPr>
        <p:spPr>
          <a:xfrm>
            <a:off x="1460500" y="2081213"/>
            <a:ext cx="2539996" cy="4227512"/>
          </a:xfrm>
        </p:spPr>
        <p:txBody>
          <a:bodyPr>
            <a:normAutofit/>
          </a:bodyPr>
          <a:lstStyle/>
          <a:p>
            <a:pPr>
              <a:buNone/>
            </a:pPr>
            <a:r>
              <a:rPr lang="fr-CH" b="1" dirty="0" smtClean="0">
                <a:solidFill>
                  <a:schemeClr val="tx2">
                    <a:lumMod val="75000"/>
                  </a:schemeClr>
                </a:solidFill>
              </a:rPr>
              <a:t>Trouble de la déglutition</a:t>
            </a:r>
          </a:p>
          <a:p>
            <a:pPr>
              <a:buNone/>
            </a:pPr>
            <a:endParaRPr lang="fr-CH" b="1" dirty="0" smtClean="0">
              <a:solidFill>
                <a:schemeClr val="tx2">
                  <a:lumMod val="75000"/>
                </a:schemeClr>
              </a:solidFill>
            </a:endParaRPr>
          </a:p>
          <a:p>
            <a:pPr>
              <a:buNone/>
            </a:pPr>
            <a:r>
              <a:rPr lang="fr-CH" sz="2800" dirty="0" smtClean="0"/>
              <a:t>Cancer ORL-œsophage</a:t>
            </a:r>
          </a:p>
          <a:p>
            <a:pPr>
              <a:buNone/>
            </a:pPr>
            <a:r>
              <a:rPr lang="fr-CH" sz="2800" dirty="0" smtClean="0"/>
              <a:t>Maladie </a:t>
            </a:r>
            <a:r>
              <a:rPr lang="fr-CH" sz="2800" dirty="0" err="1" smtClean="0"/>
              <a:t>neuro-musculaire</a:t>
            </a:r>
            <a:r>
              <a:rPr lang="fr-CH" dirty="0" smtClean="0"/>
              <a:t>…</a:t>
            </a:r>
          </a:p>
          <a:p>
            <a:pPr>
              <a:buNone/>
            </a:pPr>
            <a:endParaRPr lang="fr-CH" dirty="0" smtClean="0"/>
          </a:p>
          <a:p>
            <a:pPr>
              <a:buNone/>
            </a:pPr>
            <a:endParaRPr lang="fr-CH" dirty="0"/>
          </a:p>
        </p:txBody>
      </p:sp>
      <p:sp>
        <p:nvSpPr>
          <p:cNvPr id="6" name="Espace réservé du contenu 2"/>
          <p:cNvSpPr txBox="1">
            <a:spLocks/>
          </p:cNvSpPr>
          <p:nvPr/>
        </p:nvSpPr>
        <p:spPr bwMode="auto">
          <a:xfrm>
            <a:off x="4572000" y="2081213"/>
            <a:ext cx="2539996" cy="4227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15900" marR="0" lvl="0" indent="-215900" algn="l" defTabSz="914400" rtl="0" eaLnBrk="1" fontAlgn="base" latinLnBrk="0" hangingPunct="1">
              <a:lnSpc>
                <a:spcPct val="100000"/>
              </a:lnSpc>
              <a:spcBef>
                <a:spcPct val="0"/>
              </a:spcBef>
              <a:spcAft>
                <a:spcPts val="600"/>
              </a:spcAft>
              <a:buClr>
                <a:schemeClr val="accent2"/>
              </a:buClr>
              <a:buSzTx/>
              <a:buFont typeface="Wingdings" pitchFamily="2" charset="2"/>
              <a:buNone/>
              <a:tabLst/>
              <a:defRPr/>
            </a:pPr>
            <a:r>
              <a:rPr kumimoji="0" lang="fr-CH" sz="2800" b="1" i="0" u="none" strike="noStrike" kern="1200" cap="none" spc="0" normalizeH="0" baseline="0" noProof="0" dirty="0" smtClean="0">
                <a:ln>
                  <a:noFill/>
                </a:ln>
                <a:solidFill>
                  <a:schemeClr val="tx2">
                    <a:lumMod val="75000"/>
                  </a:schemeClr>
                </a:solidFill>
                <a:effectLst/>
                <a:uLnTx/>
                <a:uFillTx/>
                <a:latin typeface="Arial" pitchFamily="34" charset="0"/>
                <a:ea typeface="ＭＳ Ｐゴシック" pitchFamily="34" charset="-128"/>
                <a:cs typeface="Arial" pitchFamily="34" charset="0"/>
              </a:rPr>
              <a:t>Système digestif non fonctionnel</a:t>
            </a:r>
          </a:p>
          <a:p>
            <a:pPr marL="215900" marR="0" lvl="0" indent="-215900" algn="l" defTabSz="914400" rtl="0" eaLnBrk="1" fontAlgn="base" latinLnBrk="0" hangingPunct="1">
              <a:lnSpc>
                <a:spcPct val="100000"/>
              </a:lnSpc>
              <a:spcBef>
                <a:spcPct val="0"/>
              </a:spcBef>
              <a:spcAft>
                <a:spcPts val="600"/>
              </a:spcAft>
              <a:buClr>
                <a:schemeClr val="accent2"/>
              </a:buClr>
              <a:buSzTx/>
              <a:buFont typeface="Wingdings" pitchFamily="2" charset="2"/>
              <a:buNone/>
              <a:tabLst/>
              <a:defRPr/>
            </a:pPr>
            <a:endParaRPr lang="fr-CH" sz="2400" dirty="0" smtClean="0">
              <a:cs typeface="Arial" pitchFamily="34" charset="0"/>
            </a:endParaRPr>
          </a:p>
          <a:p>
            <a:pPr marL="215900" marR="0" lvl="0" indent="-215900" algn="l" defTabSz="914400" rtl="0" eaLnBrk="1" fontAlgn="base" latinLnBrk="0" hangingPunct="1">
              <a:lnSpc>
                <a:spcPct val="100000"/>
              </a:lnSpc>
              <a:spcBef>
                <a:spcPct val="0"/>
              </a:spcBef>
              <a:spcAft>
                <a:spcPts val="600"/>
              </a:spcAft>
              <a:buClr>
                <a:schemeClr val="accent2"/>
              </a:buClr>
              <a:buSzTx/>
              <a:buFont typeface="Wingdings" pitchFamily="2" charset="2"/>
              <a:buNone/>
              <a:tabLst/>
              <a:defRPr/>
            </a:pPr>
            <a:r>
              <a:rPr lang="fr-CH" sz="2400" dirty="0" smtClean="0">
                <a:cs typeface="Arial" pitchFamily="34" charset="0"/>
              </a:rPr>
              <a:t>Occlusion intestinale</a:t>
            </a:r>
          </a:p>
          <a:p>
            <a:pPr marL="215900" marR="0" lvl="0" indent="-215900" algn="l" defTabSz="914400" rtl="0" eaLnBrk="1" fontAlgn="base" latinLnBrk="0" hangingPunct="1">
              <a:lnSpc>
                <a:spcPct val="100000"/>
              </a:lnSpc>
              <a:spcBef>
                <a:spcPct val="0"/>
              </a:spcBef>
              <a:spcAft>
                <a:spcPts val="600"/>
              </a:spcAft>
              <a:buClr>
                <a:schemeClr val="accent2"/>
              </a:buClr>
              <a:buSzTx/>
              <a:buFont typeface="Wingdings" pitchFamily="2" charset="2"/>
              <a:buNone/>
              <a:tabLst/>
              <a:defRPr/>
            </a:pPr>
            <a:r>
              <a:rPr kumimoji="0" lang="fr-CH" sz="2400" i="0" u="none" strike="noStrike" kern="1200" cap="none" spc="0" normalizeH="0" baseline="0" noProof="0" dirty="0" smtClean="0">
                <a:ln>
                  <a:noFill/>
                </a:ln>
                <a:effectLst/>
                <a:uLnTx/>
                <a:uFillTx/>
                <a:latin typeface="Arial" pitchFamily="34" charset="0"/>
                <a:ea typeface="ＭＳ Ｐゴシック" pitchFamily="34" charset="-128"/>
                <a:cs typeface="Arial" pitchFamily="34" charset="0"/>
              </a:rPr>
              <a:t>Malabsorption</a:t>
            </a:r>
          </a:p>
          <a:p>
            <a:pPr marL="215900" marR="0" lvl="0" indent="-215900" algn="l" defTabSz="914400" rtl="0" eaLnBrk="1" fontAlgn="base" latinLnBrk="0" hangingPunct="1">
              <a:lnSpc>
                <a:spcPct val="100000"/>
              </a:lnSpc>
              <a:spcBef>
                <a:spcPct val="0"/>
              </a:spcBef>
              <a:spcAft>
                <a:spcPts val="600"/>
              </a:spcAft>
              <a:buClr>
                <a:schemeClr val="accent2"/>
              </a:buClr>
              <a:buSzTx/>
              <a:buFont typeface="Wingdings" pitchFamily="2" charset="2"/>
              <a:buNone/>
              <a:tabLst/>
              <a:defRPr/>
            </a:pPr>
            <a:r>
              <a:rPr lang="fr-CH" sz="2400" dirty="0" smtClean="0">
                <a:cs typeface="Arial" pitchFamily="34" charset="0"/>
              </a:rPr>
              <a:t>Complications</a:t>
            </a:r>
            <a:endParaRPr kumimoji="0" lang="fr-CH" sz="2400" i="0" u="none" strike="noStrike" kern="1200" cap="none" spc="0" normalizeH="0" baseline="0" noProof="0" dirty="0" smtClean="0">
              <a:ln>
                <a:noFill/>
              </a:ln>
              <a:effectLst/>
              <a:uLnTx/>
              <a:uFillTx/>
              <a:latin typeface="Arial" pitchFamily="34" charset="0"/>
              <a:ea typeface="ＭＳ Ｐゴシック" pitchFamily="34" charset="-128"/>
              <a:cs typeface="Arial" pitchFamily="34" charset="0"/>
            </a:endParaRPr>
          </a:p>
          <a:p>
            <a:pPr marL="215900" marR="0" lvl="0" indent="-215900" algn="l" defTabSz="914400" rtl="0" eaLnBrk="1" fontAlgn="base" latinLnBrk="0" hangingPunct="1">
              <a:lnSpc>
                <a:spcPct val="100000"/>
              </a:lnSpc>
              <a:spcBef>
                <a:spcPct val="0"/>
              </a:spcBef>
              <a:spcAft>
                <a:spcPts val="600"/>
              </a:spcAft>
              <a:buClr>
                <a:schemeClr val="accent2"/>
              </a:buClr>
              <a:buSzTx/>
              <a:buFont typeface="Wingdings" pitchFamily="2" charset="2"/>
              <a:buNone/>
              <a:tabLst/>
              <a:defRPr/>
            </a:pPr>
            <a:endParaRPr kumimoji="0" lang="fr-CH" sz="2400" b="0" i="0" u="none" strike="noStrike" kern="1200" cap="none" spc="0" normalizeH="0" baseline="0" noProof="0" dirty="0" smtClean="0">
              <a:ln>
                <a:noFill/>
              </a:ln>
              <a:solidFill>
                <a:schemeClr val="tx1"/>
              </a:solidFill>
              <a:effectLst/>
              <a:uLnTx/>
              <a:uFillTx/>
              <a:latin typeface="Arial" pitchFamily="34" charset="0"/>
              <a:ea typeface="ＭＳ Ｐゴシック" pitchFamily="34" charset="-128"/>
              <a:cs typeface="Arial" pitchFamily="34" charset="0"/>
            </a:endParaRPr>
          </a:p>
          <a:p>
            <a:pPr marL="215900" marR="0" lvl="0" indent="-215900" algn="l" defTabSz="914400" rtl="0" eaLnBrk="1" fontAlgn="base" latinLnBrk="0" hangingPunct="1">
              <a:lnSpc>
                <a:spcPct val="100000"/>
              </a:lnSpc>
              <a:spcBef>
                <a:spcPct val="0"/>
              </a:spcBef>
              <a:spcAft>
                <a:spcPts val="600"/>
              </a:spcAft>
              <a:buClr>
                <a:schemeClr val="accent2"/>
              </a:buClr>
              <a:buSzTx/>
              <a:buFont typeface="Wingdings" pitchFamily="2" charset="2"/>
              <a:buNone/>
              <a:tabLst/>
              <a:defRPr/>
            </a:pPr>
            <a:endParaRPr kumimoji="0" lang="fr-CH" sz="2400" b="0" i="0" u="none" strike="noStrike" kern="1200" cap="none" spc="0" normalizeH="0" baseline="0" noProof="0" dirty="0">
              <a:ln>
                <a:noFill/>
              </a:ln>
              <a:solidFill>
                <a:schemeClr val="tx1"/>
              </a:solidFill>
              <a:effectLst/>
              <a:uLnTx/>
              <a:uFillTx/>
              <a:latin typeface="Arial" pitchFamily="34" charset="0"/>
              <a:ea typeface="ＭＳ Ｐゴシック" pitchFamily="34" charset="-128"/>
              <a:cs typeface="Arial" pitchFamily="34" charset="0"/>
            </a:endParaRPr>
          </a:p>
        </p:txBody>
      </p:sp>
      <p:sp>
        <p:nvSpPr>
          <p:cNvPr id="7" name="ZoneTexte 6"/>
          <p:cNvSpPr txBox="1"/>
          <p:nvPr/>
        </p:nvSpPr>
        <p:spPr>
          <a:xfrm>
            <a:off x="5857884" y="5572140"/>
            <a:ext cx="2154757" cy="461665"/>
          </a:xfrm>
          <a:prstGeom prst="rect">
            <a:avLst/>
          </a:prstGeom>
          <a:noFill/>
        </p:spPr>
        <p:txBody>
          <a:bodyPr wrap="none" rtlCol="0">
            <a:spAutoFit/>
          </a:bodyPr>
          <a:lstStyle/>
          <a:p>
            <a:r>
              <a:rPr lang="fr-CH" sz="2400" dirty="0" smtClean="0">
                <a:solidFill>
                  <a:srgbClr val="C00000"/>
                </a:solidFill>
              </a:rPr>
              <a:t>Le reste?????</a:t>
            </a:r>
            <a:endParaRPr lang="fr-CH" sz="2400" dirty="0">
              <a:solidFill>
                <a:srgbClr val="C00000"/>
              </a:solidFill>
            </a:endParaRPr>
          </a:p>
        </p:txBody>
      </p:sp>
      <p:sp>
        <p:nvSpPr>
          <p:cNvPr id="8" name="ZoneTexte 7"/>
          <p:cNvSpPr txBox="1"/>
          <p:nvPr/>
        </p:nvSpPr>
        <p:spPr>
          <a:xfrm>
            <a:off x="0" y="1309916"/>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dirty="0"/>
          </a:p>
        </p:txBody>
      </p:sp>
      <p:pic>
        <p:nvPicPr>
          <p:cNvPr id="64514" name="Picture 2"/>
          <p:cNvPicPr>
            <a:picLocks noGrp="1" noChangeAspect="1" noChangeArrowheads="1"/>
          </p:cNvPicPr>
          <p:nvPr>
            <p:ph idx="1"/>
          </p:nvPr>
        </p:nvPicPr>
        <p:blipFill>
          <a:blip r:embed="rId2"/>
          <a:srcRect/>
          <a:stretch>
            <a:fillRect/>
          </a:stretch>
        </p:blipFill>
        <p:spPr bwMode="auto">
          <a:xfrm>
            <a:off x="1460500" y="1500174"/>
            <a:ext cx="6718300" cy="4131423"/>
          </a:xfrm>
          <a:prstGeom prst="rect">
            <a:avLst/>
          </a:prstGeom>
          <a:noFill/>
          <a:ln w="9525">
            <a:noFill/>
            <a:miter lim="800000"/>
            <a:headEnd/>
            <a:tailEnd/>
          </a:ln>
          <a:effectLst/>
        </p:spPr>
      </p:pic>
      <p:pic>
        <p:nvPicPr>
          <p:cNvPr id="64515" name="Picture 3"/>
          <p:cNvPicPr>
            <a:picLocks noChangeAspect="1" noChangeArrowheads="1"/>
          </p:cNvPicPr>
          <p:nvPr/>
        </p:nvPicPr>
        <p:blipFill>
          <a:blip r:embed="rId3"/>
          <a:srcRect/>
          <a:stretch>
            <a:fillRect/>
          </a:stretch>
        </p:blipFill>
        <p:spPr bwMode="auto">
          <a:xfrm>
            <a:off x="1000100" y="428604"/>
            <a:ext cx="7464453" cy="755025"/>
          </a:xfrm>
          <a:prstGeom prst="rect">
            <a:avLst/>
          </a:prstGeom>
          <a:noFill/>
          <a:ln w="9525">
            <a:noFill/>
            <a:miter lim="800000"/>
            <a:headEnd/>
            <a:tailEnd/>
          </a:ln>
          <a:effectLst/>
        </p:spPr>
      </p:pic>
      <p:sp>
        <p:nvSpPr>
          <p:cNvPr id="5" name="Rectangle 4"/>
          <p:cNvSpPr/>
          <p:nvPr/>
        </p:nvSpPr>
        <p:spPr>
          <a:xfrm>
            <a:off x="2571736" y="6357958"/>
            <a:ext cx="4572000" cy="276999"/>
          </a:xfrm>
          <a:prstGeom prst="rect">
            <a:avLst/>
          </a:prstGeom>
        </p:spPr>
        <p:txBody>
          <a:bodyPr>
            <a:spAutoFit/>
          </a:bodyPr>
          <a:lstStyle/>
          <a:p>
            <a:r>
              <a:rPr lang="fr-CH" sz="1200" i="1" dirty="0" smtClean="0"/>
              <a:t>Cochrane </a:t>
            </a:r>
            <a:r>
              <a:rPr lang="en-US" sz="1200" i="1" dirty="0" smtClean="0"/>
              <a:t>Database of Systematic Reviews 2008, Issue 4.</a:t>
            </a:r>
            <a:endParaRPr lang="fr-CH" sz="12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r>
              <a:rPr lang="sv-SE" dirty="0" smtClean="0"/>
              <a:t>J Gen Intern Med 26(9):1053–8</a:t>
            </a:r>
          </a:p>
          <a:p>
            <a:r>
              <a:rPr lang="fr-CH" dirty="0" smtClean="0"/>
              <a:t>DOI: 10.1007/s11606-011-16</a:t>
            </a:r>
            <a:r>
              <a:rPr lang="sv-SE" dirty="0" smtClean="0"/>
              <a:t>J Gen Intern Med 26(9):1053–8</a:t>
            </a:r>
          </a:p>
          <a:p>
            <a:r>
              <a:rPr lang="fr-CH" dirty="0" smtClean="0"/>
              <a:t>DOI: 10.1007/s11606-011-1659-59-</a:t>
            </a:r>
            <a:endParaRPr lang="fr-CH" dirty="0"/>
          </a:p>
        </p:txBody>
      </p:sp>
      <p:pic>
        <p:nvPicPr>
          <p:cNvPr id="60418" name="Picture 2"/>
          <p:cNvPicPr>
            <a:picLocks noChangeAspect="1" noChangeArrowheads="1"/>
          </p:cNvPicPr>
          <p:nvPr/>
        </p:nvPicPr>
        <p:blipFill>
          <a:blip r:embed="rId2"/>
          <a:srcRect/>
          <a:stretch>
            <a:fillRect/>
          </a:stretch>
        </p:blipFill>
        <p:spPr bwMode="auto">
          <a:xfrm>
            <a:off x="1538288" y="1009650"/>
            <a:ext cx="6067425" cy="4838700"/>
          </a:xfrm>
          <a:prstGeom prst="rect">
            <a:avLst/>
          </a:prstGeom>
          <a:noFill/>
          <a:ln w="9525">
            <a:noFill/>
            <a:miter lim="800000"/>
            <a:headEnd/>
            <a:tailEnd/>
          </a:ln>
          <a:effectLst/>
        </p:spPr>
      </p:pic>
      <p:sp>
        <p:nvSpPr>
          <p:cNvPr id="7" name="Rectangle 6"/>
          <p:cNvSpPr/>
          <p:nvPr/>
        </p:nvSpPr>
        <p:spPr>
          <a:xfrm>
            <a:off x="3600450" y="6308725"/>
            <a:ext cx="4572000" cy="307777"/>
          </a:xfrm>
          <a:prstGeom prst="rect">
            <a:avLst/>
          </a:prstGeom>
        </p:spPr>
        <p:txBody>
          <a:bodyPr>
            <a:spAutoFit/>
          </a:bodyPr>
          <a:lstStyle/>
          <a:p>
            <a:r>
              <a:rPr lang="sv-SE" sz="1400" i="1" dirty="0" smtClean="0"/>
              <a:t>J Gen Intern Med 2010 26(9):1053–8</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Espace réservé du contenu 1"/>
          <p:cNvSpPr>
            <a:spLocks noGrp="1"/>
          </p:cNvSpPr>
          <p:nvPr>
            <p:ph sz="half" idx="2"/>
          </p:nvPr>
        </p:nvSpPr>
        <p:spPr/>
        <p:txBody>
          <a:bodyPr/>
          <a:lstStyle/>
          <a:p>
            <a:endParaRPr lang="fr-CH" dirty="0"/>
          </a:p>
        </p:txBody>
      </p:sp>
      <p:sp>
        <p:nvSpPr>
          <p:cNvPr id="3" name="Titre 2"/>
          <p:cNvSpPr>
            <a:spLocks noGrp="1"/>
          </p:cNvSpPr>
          <p:nvPr>
            <p:ph type="title"/>
          </p:nvPr>
        </p:nvSpPr>
        <p:spPr/>
        <p:txBody>
          <a:bodyPr/>
          <a:lstStyle/>
          <a:p>
            <a:endParaRPr lang="fr-CH"/>
          </a:p>
        </p:txBody>
      </p:sp>
      <p:pic>
        <p:nvPicPr>
          <p:cNvPr id="23554" name="Picture 2"/>
          <p:cNvPicPr>
            <a:picLocks noChangeAspect="1" noChangeArrowheads="1"/>
          </p:cNvPicPr>
          <p:nvPr/>
        </p:nvPicPr>
        <p:blipFill>
          <a:blip r:embed="rId2"/>
          <a:srcRect/>
          <a:stretch>
            <a:fillRect/>
          </a:stretch>
        </p:blipFill>
        <p:spPr bwMode="auto">
          <a:xfrm>
            <a:off x="1000100" y="974712"/>
            <a:ext cx="7142748" cy="5262600"/>
          </a:xfrm>
          <a:prstGeom prst="rect">
            <a:avLst/>
          </a:prstGeom>
          <a:noFill/>
          <a:ln w="9525">
            <a:noFill/>
            <a:miter lim="800000"/>
            <a:headEnd/>
            <a:tailEnd/>
          </a:ln>
          <a:effectLst/>
        </p:spPr>
      </p:pic>
      <p:sp>
        <p:nvSpPr>
          <p:cNvPr id="5" name="ZoneTexte 4"/>
          <p:cNvSpPr txBox="1"/>
          <p:nvPr/>
        </p:nvSpPr>
        <p:spPr>
          <a:xfrm>
            <a:off x="5000628" y="6488668"/>
            <a:ext cx="2225096" cy="276999"/>
          </a:xfrm>
          <a:prstGeom prst="rect">
            <a:avLst/>
          </a:prstGeom>
          <a:noFill/>
        </p:spPr>
        <p:txBody>
          <a:bodyPr wrap="none" rtlCol="0">
            <a:spAutoFit/>
          </a:bodyPr>
          <a:lstStyle/>
          <a:p>
            <a:r>
              <a:rPr lang="fr-CH" sz="1200" i="1" dirty="0" smtClean="0"/>
              <a:t>Réseau oncologique Arc Alpin</a:t>
            </a:r>
            <a:endParaRPr lang="fr-CH" sz="1200" i="1" dirty="0"/>
          </a:p>
        </p:txBody>
      </p:sp>
    </p:spTree>
  </p:cSld>
  <p:clrMapOvr>
    <a:masterClrMapping/>
  </p:clrMapOvr>
  <p:transition spd="slow" advClick="0" advTm="16000">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6018" name="Picture 2" descr="msotw9_temp0"/>
          <p:cNvPicPr>
            <a:picLocks noChangeAspect="1" noChangeArrowheads="1"/>
          </p:cNvPicPr>
          <p:nvPr/>
        </p:nvPicPr>
        <p:blipFill>
          <a:blip r:embed="rId2" cstate="print"/>
          <a:srcRect/>
          <a:stretch>
            <a:fillRect/>
          </a:stretch>
        </p:blipFill>
        <p:spPr bwMode="auto">
          <a:xfrm>
            <a:off x="2209800" y="387350"/>
            <a:ext cx="4670425" cy="6470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7746" name="Rectangle 2"/>
          <p:cNvSpPr>
            <a:spLocks noChangeArrowheads="1"/>
          </p:cNvSpPr>
          <p:nvPr/>
        </p:nvSpPr>
        <p:spPr bwMode="auto">
          <a:xfrm>
            <a:off x="357158" y="1071546"/>
            <a:ext cx="7696200" cy="4155626"/>
          </a:xfrm>
          <a:prstGeom prst="rect">
            <a:avLst/>
          </a:prstGeom>
          <a:noFill/>
          <a:ln w="9525">
            <a:noFill/>
            <a:miter lim="800000"/>
            <a:headEnd/>
            <a:tailEnd/>
          </a:ln>
          <a:effectLst/>
        </p:spPr>
        <p:txBody>
          <a:bodyPr lIns="92075" tIns="46038" rIns="92075" bIns="46038">
            <a:spAutoFit/>
          </a:bodyPr>
          <a:lstStyle/>
          <a:p>
            <a:pPr marL="1239838" lvl="4" algn="just" defTabSz="762000">
              <a:spcBef>
                <a:spcPct val="20000"/>
              </a:spcBef>
            </a:pPr>
            <a:r>
              <a:rPr lang="fr-FR" sz="3600" dirty="0">
                <a:solidFill>
                  <a:schemeClr val="tx2"/>
                </a:solidFill>
                <a:latin typeface="Comic Sans MS" pitchFamily="66" charset="0"/>
              </a:rPr>
              <a:t>Il </a:t>
            </a:r>
            <a:r>
              <a:rPr lang="fr-FR" sz="4000" dirty="0">
                <a:solidFill>
                  <a:schemeClr val="tx2"/>
                </a:solidFill>
                <a:latin typeface="Comic Sans MS" pitchFamily="66" charset="0"/>
              </a:rPr>
              <a:t>est facile de perdre de vue le fait que ne pas manger peut-être une des nombreuses facettes du processus de la mort et non de sa cause</a:t>
            </a:r>
            <a:r>
              <a:rPr lang="fr-FR" sz="2800" dirty="0">
                <a:solidFill>
                  <a:schemeClr val="tx2"/>
                </a:solidFill>
                <a:latin typeface="Comic Sans MS" pitchFamily="66" charset="0"/>
              </a:rPr>
              <a:t>.</a:t>
            </a:r>
          </a:p>
          <a:p>
            <a:pPr marL="1239838" lvl="4" defTabSz="762000">
              <a:spcBef>
                <a:spcPct val="20000"/>
              </a:spcBef>
            </a:pPr>
            <a:endParaRPr lang="fr-FR" sz="2000" dirty="0">
              <a:solidFill>
                <a:schemeClr val="tx2"/>
              </a:solidFill>
              <a:latin typeface="Comic Sans MS" pitchFamily="66" charset="0"/>
            </a:endParaRPr>
          </a:p>
        </p:txBody>
      </p:sp>
      <p:sp>
        <p:nvSpPr>
          <p:cNvPr id="5" name="Rectangle 4"/>
          <p:cNvSpPr/>
          <p:nvPr/>
        </p:nvSpPr>
        <p:spPr>
          <a:xfrm>
            <a:off x="5929322" y="6357958"/>
            <a:ext cx="2665153" cy="276999"/>
          </a:xfrm>
          <a:prstGeom prst="rect">
            <a:avLst/>
          </a:prstGeom>
        </p:spPr>
        <p:txBody>
          <a:bodyPr wrap="none">
            <a:spAutoFit/>
          </a:bodyPr>
          <a:lstStyle/>
          <a:p>
            <a:r>
              <a:rPr lang="fr-FR" sz="1200" i="1" dirty="0" err="1" smtClean="0">
                <a:latin typeface="+mn-lt"/>
              </a:rPr>
              <a:t>R.Mc</a:t>
            </a:r>
            <a:r>
              <a:rPr lang="fr-FR" sz="1200" i="1" dirty="0" smtClean="0">
                <a:latin typeface="+mn-lt"/>
              </a:rPr>
              <a:t> </a:t>
            </a:r>
            <a:r>
              <a:rPr lang="fr-FR" sz="1200" i="1" dirty="0" err="1" smtClean="0">
                <a:latin typeface="+mn-lt"/>
              </a:rPr>
              <a:t>Cann</a:t>
            </a:r>
            <a:r>
              <a:rPr lang="fr-FR" sz="1200" i="1" dirty="0" smtClean="0">
                <a:latin typeface="+mn-lt"/>
              </a:rPr>
              <a:t> JAMA 1999; 282:1380-1381</a:t>
            </a:r>
            <a:r>
              <a:rPr lang="fr-FR" sz="1200" i="1" dirty="0" smtClean="0">
                <a:solidFill>
                  <a:schemeClr val="tx2"/>
                </a:solidFill>
                <a:latin typeface="+mn-lt"/>
              </a:rPr>
              <a:t> </a:t>
            </a:r>
            <a:endParaRPr lang="fr-CH" sz="1200" i="1" dirty="0">
              <a:latin typeface="+mn-lt"/>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re 3"/>
          <p:cNvSpPr>
            <a:spLocks noGrp="1"/>
          </p:cNvSpPr>
          <p:nvPr>
            <p:ph type="title"/>
          </p:nvPr>
        </p:nvSpPr>
        <p:spPr>
          <a:xfrm>
            <a:off x="457200" y="714356"/>
            <a:ext cx="7772400" cy="1362075"/>
          </a:xfrm>
        </p:spPr>
        <p:txBody>
          <a:bodyPr/>
          <a:lstStyle/>
          <a:p>
            <a:r>
              <a:rPr lang="fr-FR" dirty="0" smtClean="0"/>
              <a:t>HYDRATATION</a:t>
            </a:r>
            <a:endParaRPr lang="fr-FR" dirty="0"/>
          </a:p>
        </p:txBody>
      </p:sp>
      <p:sp>
        <p:nvSpPr>
          <p:cNvPr id="5" name="Espace réservé du texte 4"/>
          <p:cNvSpPr>
            <a:spLocks noGrp="1"/>
          </p:cNvSpPr>
          <p:nvPr>
            <p:ph type="body" idx="1"/>
          </p:nvPr>
        </p:nvSpPr>
        <p:spPr/>
        <p:txBody>
          <a:bodyPr/>
          <a:lstStyle/>
          <a:p>
            <a:endParaRPr lang="fr-FR" dirty="0"/>
          </a:p>
        </p:txBody>
      </p:sp>
      <p:sp>
        <p:nvSpPr>
          <p:cNvPr id="2" name="Espace réservé de la date 1"/>
          <p:cNvSpPr>
            <a:spLocks noGrp="1"/>
          </p:cNvSpPr>
          <p:nvPr>
            <p:ph type="dt" sz="half" idx="10"/>
          </p:nvPr>
        </p:nvSpPr>
        <p:spPr/>
        <p:txBody>
          <a:bodyPr/>
          <a:lstStyle/>
          <a:p>
            <a:fld id="{0D329469-993D-43F5-8F5B-62CDB4C48E98}" type="datetimeFigureOut">
              <a:rPr lang="fr-FR" smtClean="0"/>
              <a:pPr/>
              <a:t>29/08/15</a:t>
            </a:fld>
            <a:endParaRPr lang="fr-CH"/>
          </a:p>
        </p:txBody>
      </p:sp>
      <p:sp>
        <p:nvSpPr>
          <p:cNvPr id="3" name="Espace réservé du numéro de diapositive 2"/>
          <p:cNvSpPr>
            <a:spLocks noGrp="1"/>
          </p:cNvSpPr>
          <p:nvPr>
            <p:ph type="sldNum" sz="quarter" idx="12"/>
          </p:nvPr>
        </p:nvSpPr>
        <p:spPr/>
        <p:txBody>
          <a:bodyPr/>
          <a:lstStyle/>
          <a:p>
            <a:fld id="{34B18509-2D4A-44A2-9C85-B2523876B009}" type="slidenum">
              <a:rPr lang="fr-CH" smtClean="0"/>
              <a:pPr/>
              <a:t>56</a:t>
            </a:fld>
            <a:endParaRPr lang="fr-CH"/>
          </a:p>
        </p:txBody>
      </p:sp>
      <p:sp>
        <p:nvSpPr>
          <p:cNvPr id="6" name="ZoneTexte 5"/>
          <p:cNvSpPr txBox="1"/>
          <p:nvPr/>
        </p:nvSpPr>
        <p:spPr>
          <a:xfrm>
            <a:off x="0" y="1860987"/>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slow">
    <p:wip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 name="Tableau 4"/>
          <p:cNvGraphicFramePr>
            <a:graphicFrameLocks noGrp="1"/>
          </p:cNvGraphicFramePr>
          <p:nvPr>
            <p:extLst>
              <p:ext uri="{D42A27DB-BD31-4B8C-83A1-F6EECF244321}">
                <p14:modId xmlns:mc="http://schemas.openxmlformats.org/markup-compatibility/2006" xmlns:mv="urn:schemas-microsoft-com:mac:vml" xmlns="" xmlns:p14="http://schemas.microsoft.com/office/powerpoint/2010/main" xmlns:p="http://schemas.openxmlformats.org/presentationml/2006/main" xmlns:r="http://schemas.openxmlformats.org/officeDocument/2006/relationships" xmlns:a="http://schemas.openxmlformats.org/drawingml/2006/main" val="3269885860"/>
              </p:ext>
            </p:extLst>
          </p:nvPr>
        </p:nvGraphicFramePr>
        <p:xfrm>
          <a:off x="357158" y="500042"/>
          <a:ext cx="8280920" cy="5609198"/>
        </p:xfrm>
        <a:graphic>
          <a:graphicData uri="http://schemas.openxmlformats.org/drawingml/2006/table">
            <a:tbl>
              <a:tblPr firstRow="1" bandRow="1">
                <a:effectLst>
                  <a:outerShdw blurRad="76200" dir="13500000" sy="23000" kx="1200000" algn="br" rotWithShape="0">
                    <a:prstClr val="black">
                      <a:alpha val="20000"/>
                    </a:prstClr>
                  </a:outerShdw>
                </a:effectLst>
                <a:tableStyleId>{22838BEF-8BB2-4498-84A7-C5851F593DF1}</a:tableStyleId>
              </a:tblPr>
              <a:tblGrid>
                <a:gridCol w="8280920"/>
              </a:tblGrid>
              <a:tr h="1047090">
                <a:tc>
                  <a:txBody>
                    <a:bodyPr/>
                    <a:lstStyle/>
                    <a:p>
                      <a:r>
                        <a:rPr lang="fr-CH" sz="2800" b="1" dirty="0" smtClean="0">
                          <a:latin typeface="Times New Roman" pitchFamily="18" charset="0"/>
                          <a:cs typeface="Times New Roman" pitchFamily="18" charset="0"/>
                        </a:rPr>
                        <a:t>SYMBOLIQUE</a:t>
                      </a:r>
                      <a:r>
                        <a:rPr lang="fr-CH" sz="2800" b="1" baseline="0" dirty="0" smtClean="0">
                          <a:latin typeface="Times New Roman" pitchFamily="18" charset="0"/>
                          <a:cs typeface="Times New Roman" pitchFamily="18" charset="0"/>
                        </a:rPr>
                        <a:t> : </a:t>
                      </a:r>
                      <a:r>
                        <a:rPr lang="fr-CH" sz="2800" b="1" dirty="0" smtClean="0">
                          <a:latin typeface="Times New Roman" pitchFamily="18" charset="0"/>
                          <a:cs typeface="Times New Roman" pitchFamily="18" charset="0"/>
                        </a:rPr>
                        <a:t>SOINS DE BASE- TRAITEMENT</a:t>
                      </a:r>
                      <a:endParaRPr lang="fr-CH" sz="2800" b="1" dirty="0">
                        <a:latin typeface="Times New Roman" pitchFamily="18" charset="0"/>
                        <a:cs typeface="Times New Roman" pitchFamily="18" charset="0"/>
                      </a:endParaRPr>
                    </a:p>
                  </a:txBody>
                  <a:tcPr>
                    <a:solidFill>
                      <a:srgbClr val="E7F9FF"/>
                    </a:solidFill>
                  </a:tcPr>
                </a:tc>
              </a:tr>
              <a:tr h="1047090">
                <a:tc>
                  <a:txBody>
                    <a:bodyPr/>
                    <a:lstStyle/>
                    <a:p>
                      <a:r>
                        <a:rPr lang="fr-CH" sz="2800" b="1" dirty="0" smtClean="0">
                          <a:latin typeface="Times New Roman" pitchFamily="18" charset="0"/>
                          <a:cs typeface="Times New Roman" pitchFamily="18" charset="0"/>
                        </a:rPr>
                        <a:t>SPIRITUELS</a:t>
                      </a:r>
                      <a:endParaRPr lang="fr-CH" sz="2800" b="1" dirty="0">
                        <a:latin typeface="Times New Roman" pitchFamily="18" charset="0"/>
                        <a:cs typeface="Times New Roman" pitchFamily="18" charset="0"/>
                      </a:endParaRPr>
                    </a:p>
                  </a:txBody>
                  <a:tcPr>
                    <a:solidFill>
                      <a:srgbClr val="97E4FF"/>
                    </a:solidFill>
                  </a:tcPr>
                </a:tc>
              </a:tr>
              <a:tr h="1047090">
                <a:tc>
                  <a:txBody>
                    <a:bodyPr/>
                    <a:lstStyle/>
                    <a:p>
                      <a:r>
                        <a:rPr lang="fr-CH" sz="2800" b="1" dirty="0" smtClean="0">
                          <a:latin typeface="Times New Roman" pitchFamily="18" charset="0"/>
                          <a:cs typeface="Times New Roman" pitchFamily="18" charset="0"/>
                        </a:rPr>
                        <a:t>CULTURELS</a:t>
                      </a:r>
                      <a:endParaRPr lang="fr-CH" sz="2800" b="1" dirty="0">
                        <a:latin typeface="Times New Roman" pitchFamily="18" charset="0"/>
                        <a:cs typeface="Times New Roman" pitchFamily="18" charset="0"/>
                      </a:endParaRPr>
                    </a:p>
                  </a:txBody>
                  <a:tcPr>
                    <a:solidFill>
                      <a:srgbClr val="C0C0C0"/>
                    </a:solidFill>
                  </a:tcPr>
                </a:tc>
              </a:tr>
              <a:tr h="1233964">
                <a:tc>
                  <a:txBody>
                    <a:bodyPr/>
                    <a:lstStyle/>
                    <a:p>
                      <a:r>
                        <a:rPr lang="fr-CH" sz="2800" b="1" dirty="0" smtClean="0">
                          <a:latin typeface="Times New Roman" pitchFamily="18" charset="0"/>
                          <a:cs typeface="Times New Roman" pitchFamily="18" charset="0"/>
                        </a:rPr>
                        <a:t>RELIGIEUX</a:t>
                      </a:r>
                      <a:endParaRPr lang="fr-CH" sz="2800" b="1" dirty="0">
                        <a:latin typeface="Times New Roman" pitchFamily="18" charset="0"/>
                        <a:cs typeface="Times New Roman" pitchFamily="18" charset="0"/>
                      </a:endParaRPr>
                    </a:p>
                  </a:txBody>
                  <a:tcPr>
                    <a:solidFill>
                      <a:srgbClr val="0088B8"/>
                    </a:solidFill>
                  </a:tcPr>
                </a:tc>
              </a:tr>
              <a:tr h="1233964">
                <a:tc>
                  <a:txBody>
                    <a:bodyPr/>
                    <a:lstStyle/>
                    <a:p>
                      <a:r>
                        <a:rPr lang="fr-CH" sz="2800" b="1" dirty="0" smtClean="0">
                          <a:latin typeface="Times New Roman" pitchFamily="18" charset="0"/>
                          <a:cs typeface="Times New Roman" pitchFamily="18" charset="0"/>
                        </a:rPr>
                        <a:t>ETHIQUE</a:t>
                      </a:r>
                      <a:endParaRPr lang="fr-CH" sz="2800" b="1" dirty="0">
                        <a:latin typeface="Times New Roman" pitchFamily="18" charset="0"/>
                        <a:cs typeface="Times New Roman" pitchFamily="18" charset="0"/>
                      </a:endParaRPr>
                    </a:p>
                  </a:txBody>
                  <a:tcPr>
                    <a:solidFill>
                      <a:schemeClr val="accent1">
                        <a:lumMod val="60000"/>
                        <a:lumOff val="40000"/>
                      </a:schemeClr>
                    </a:solidFill>
                  </a:tcPr>
                </a:tc>
              </a:tr>
            </a:tbl>
          </a:graphicData>
        </a:graphic>
      </p:graphicFrame>
    </p:spTree>
    <p:extLst>
      <p:ext uri="{BB962C8B-B14F-4D97-AF65-F5344CB8AC3E}">
        <p14:creationId xmlns:mc="http://schemas.openxmlformats.org/markup-compatibility/2006" xmlns:mv="urn:schemas-microsoft-com:mac:vml" xmlns="" xmlns:p14="http://schemas.microsoft.com/office/powerpoint/2010/main" xmlns:p="http://schemas.openxmlformats.org/presentationml/2006/main" xmlns:r="http://schemas.openxmlformats.org/officeDocument/2006/relationships" xmlns:a="http://schemas.openxmlformats.org/drawingml/2006/main" val="270026663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1458" name="Rectangle 2"/>
          <p:cNvSpPr>
            <a:spLocks noGrp="1" noChangeArrowheads="1"/>
          </p:cNvSpPr>
          <p:nvPr>
            <p:ph type="title"/>
          </p:nvPr>
        </p:nvSpPr>
        <p:spPr>
          <a:xfrm>
            <a:off x="357158" y="500042"/>
            <a:ext cx="8229600" cy="1143000"/>
          </a:xfrm>
        </p:spPr>
        <p:txBody>
          <a:bodyPr/>
          <a:lstStyle/>
          <a:p>
            <a:r>
              <a:rPr lang="fr-CH" dirty="0">
                <a:solidFill>
                  <a:srgbClr val="002060"/>
                </a:solidFill>
              </a:rPr>
              <a:t>Succès du traitement</a:t>
            </a:r>
            <a:endParaRPr lang="fr-FR" dirty="0">
              <a:solidFill>
                <a:srgbClr val="002060"/>
              </a:solidFill>
            </a:endParaRPr>
          </a:p>
        </p:txBody>
      </p:sp>
      <p:sp>
        <p:nvSpPr>
          <p:cNvPr id="531459" name="Rectangle 3"/>
          <p:cNvSpPr>
            <a:spLocks noGrp="1" noChangeArrowheads="1"/>
          </p:cNvSpPr>
          <p:nvPr>
            <p:ph type="body" idx="1"/>
          </p:nvPr>
        </p:nvSpPr>
        <p:spPr>
          <a:xfrm>
            <a:off x="1460500" y="2143116"/>
            <a:ext cx="6711950" cy="4227512"/>
          </a:xfrm>
        </p:spPr>
        <p:txBody>
          <a:bodyPr/>
          <a:lstStyle/>
          <a:p>
            <a:pPr>
              <a:lnSpc>
                <a:spcPct val="90000"/>
              </a:lnSpc>
            </a:pPr>
            <a:r>
              <a:rPr lang="fr-CH" sz="2400" dirty="0"/>
              <a:t>Moins de tachycardie, hypotension orthostatique, moins d’état fébrile</a:t>
            </a:r>
          </a:p>
          <a:p>
            <a:pPr>
              <a:lnSpc>
                <a:spcPct val="90000"/>
              </a:lnSpc>
            </a:pPr>
            <a:r>
              <a:rPr lang="fr-CH" sz="2400" dirty="0">
                <a:solidFill>
                  <a:schemeClr val="accent1"/>
                </a:solidFill>
              </a:rPr>
              <a:t>Pas de sentiment de soif</a:t>
            </a:r>
          </a:p>
          <a:p>
            <a:pPr>
              <a:lnSpc>
                <a:spcPct val="90000"/>
              </a:lnSpc>
            </a:pPr>
            <a:r>
              <a:rPr lang="fr-CH" sz="2400" dirty="0">
                <a:solidFill>
                  <a:schemeClr val="accent1"/>
                </a:solidFill>
              </a:rPr>
              <a:t>Pas de delirium, d’hallucinations</a:t>
            </a:r>
          </a:p>
          <a:p>
            <a:pPr>
              <a:lnSpc>
                <a:spcPct val="90000"/>
              </a:lnSpc>
            </a:pPr>
            <a:r>
              <a:rPr lang="fr-CH" sz="2400" dirty="0">
                <a:solidFill>
                  <a:schemeClr val="accent1"/>
                </a:solidFill>
              </a:rPr>
              <a:t>Moins de fatigue</a:t>
            </a:r>
          </a:p>
          <a:p>
            <a:pPr>
              <a:lnSpc>
                <a:spcPct val="90000"/>
              </a:lnSpc>
            </a:pPr>
            <a:r>
              <a:rPr lang="fr-CH" sz="2400" dirty="0">
                <a:solidFill>
                  <a:schemeClr val="accent1"/>
                </a:solidFill>
              </a:rPr>
              <a:t>Pas d’escarres</a:t>
            </a:r>
          </a:p>
          <a:p>
            <a:pPr>
              <a:lnSpc>
                <a:spcPct val="90000"/>
              </a:lnSpc>
            </a:pPr>
            <a:r>
              <a:rPr lang="fr-CH" sz="2400" dirty="0">
                <a:solidFill>
                  <a:schemeClr val="accent1"/>
                </a:solidFill>
              </a:rPr>
              <a:t>Pas de constipation</a:t>
            </a:r>
          </a:p>
          <a:p>
            <a:pPr>
              <a:lnSpc>
                <a:spcPct val="90000"/>
              </a:lnSpc>
            </a:pPr>
            <a:r>
              <a:rPr lang="fr-CH" sz="2400" dirty="0">
                <a:solidFill>
                  <a:schemeClr val="accent1"/>
                </a:solidFill>
              </a:rPr>
              <a:t>Augmentation durée de la vie</a:t>
            </a:r>
          </a:p>
          <a:p>
            <a:pPr>
              <a:lnSpc>
                <a:spcPct val="90000"/>
              </a:lnSpc>
            </a:pPr>
            <a:endParaRPr lang="fr-FR" dirty="0">
              <a:solidFill>
                <a:schemeClr val="accent1"/>
              </a:solidFill>
            </a:endParaRPr>
          </a:p>
        </p:txBody>
      </p:sp>
      <p:sp>
        <p:nvSpPr>
          <p:cNvPr id="531462" name="Rectangle 6"/>
          <p:cNvSpPr>
            <a:spLocks noChangeArrowheads="1"/>
          </p:cNvSpPr>
          <p:nvPr/>
        </p:nvSpPr>
        <p:spPr bwMode="auto">
          <a:xfrm>
            <a:off x="179388" y="333375"/>
            <a:ext cx="8820150" cy="457200"/>
          </a:xfrm>
          <a:prstGeom prst="rect">
            <a:avLst/>
          </a:prstGeom>
          <a:noFill/>
          <a:ln w="12700">
            <a:noFill/>
            <a:miter lim="800000"/>
            <a:headEnd type="none" w="sm" len="sm"/>
            <a:tailEnd type="none" w="sm" len="sm"/>
          </a:ln>
          <a:effectLst/>
        </p:spPr>
        <p:txBody>
          <a:bodyPr>
            <a:spAutoFit/>
          </a:bodyPr>
          <a:lstStyle/>
          <a:p>
            <a:r>
              <a:rPr lang="fr-FR" sz="1200" i="1"/>
              <a:t>« Lors de la décision d’hydrater ou non, il convient de tenir compte de critères tels que le pronostic</a:t>
            </a:r>
            <a:r>
              <a:rPr lang="fr-FR" sz="1200" i="1">
                <a:solidFill>
                  <a:schemeClr val="accent2"/>
                </a:solidFill>
              </a:rPr>
              <a:t>,</a:t>
            </a:r>
            <a:r>
              <a:rPr lang="fr-FR" sz="1200" i="1"/>
              <a:t> </a:t>
            </a:r>
            <a:r>
              <a:rPr lang="fr-FR" sz="1200" i="1">
                <a:solidFill>
                  <a:schemeClr val="accent2"/>
                </a:solidFill>
              </a:rPr>
              <a:t>le succès du traitement</a:t>
            </a:r>
            <a:r>
              <a:rPr lang="fr-FR" sz="1200" i="1"/>
              <a:t> en terme de qualité de vie ainsi que de l’inconfort lié au traitement proposé »</a:t>
            </a:r>
          </a:p>
        </p:txBody>
      </p:sp>
      <p:sp>
        <p:nvSpPr>
          <p:cNvPr id="6"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1458" name="Rectangle 2"/>
          <p:cNvSpPr>
            <a:spLocks noGrp="1" noChangeArrowheads="1"/>
          </p:cNvSpPr>
          <p:nvPr>
            <p:ph type="title"/>
          </p:nvPr>
        </p:nvSpPr>
        <p:spPr/>
        <p:txBody>
          <a:bodyPr/>
          <a:lstStyle/>
          <a:p>
            <a:r>
              <a:rPr lang="fr-CH" dirty="0">
                <a:solidFill>
                  <a:srgbClr val="002060"/>
                </a:solidFill>
              </a:rPr>
              <a:t>Succès du traitement</a:t>
            </a:r>
            <a:endParaRPr lang="fr-FR" dirty="0">
              <a:solidFill>
                <a:srgbClr val="002060"/>
              </a:solidFill>
            </a:endParaRPr>
          </a:p>
        </p:txBody>
      </p:sp>
      <p:sp>
        <p:nvSpPr>
          <p:cNvPr id="531459" name="Rectangle 3"/>
          <p:cNvSpPr>
            <a:spLocks noGrp="1" noChangeArrowheads="1"/>
          </p:cNvSpPr>
          <p:nvPr>
            <p:ph type="body" idx="1"/>
          </p:nvPr>
        </p:nvSpPr>
        <p:spPr>
          <a:xfrm>
            <a:off x="1460500" y="2143116"/>
            <a:ext cx="6711950" cy="4227512"/>
          </a:xfrm>
        </p:spPr>
        <p:txBody>
          <a:bodyPr/>
          <a:lstStyle/>
          <a:p>
            <a:pPr>
              <a:lnSpc>
                <a:spcPct val="90000"/>
              </a:lnSpc>
            </a:pPr>
            <a:r>
              <a:rPr lang="fr-CH" sz="2400" dirty="0"/>
              <a:t>Moins de tachycardie, hypotension </a:t>
            </a:r>
            <a:r>
              <a:rPr lang="fr-CH" sz="2400" dirty="0">
                <a:solidFill>
                  <a:srgbClr val="002060"/>
                </a:solidFill>
              </a:rPr>
              <a:t>orthostatique, moins d’état fébrile</a:t>
            </a:r>
          </a:p>
          <a:p>
            <a:pPr>
              <a:lnSpc>
                <a:spcPct val="90000"/>
              </a:lnSpc>
            </a:pPr>
            <a:r>
              <a:rPr lang="fr-CH" sz="2400" dirty="0">
                <a:solidFill>
                  <a:srgbClr val="002060"/>
                </a:solidFill>
              </a:rPr>
              <a:t>Pas de sentiment de soif</a:t>
            </a:r>
          </a:p>
          <a:p>
            <a:pPr>
              <a:lnSpc>
                <a:spcPct val="90000"/>
              </a:lnSpc>
            </a:pPr>
            <a:r>
              <a:rPr lang="fr-CH" sz="2400" dirty="0">
                <a:solidFill>
                  <a:schemeClr val="accent1"/>
                </a:solidFill>
              </a:rPr>
              <a:t>Pas de delirium, d’hallucinations</a:t>
            </a:r>
          </a:p>
          <a:p>
            <a:pPr>
              <a:lnSpc>
                <a:spcPct val="90000"/>
              </a:lnSpc>
            </a:pPr>
            <a:r>
              <a:rPr lang="fr-CH" sz="2400" dirty="0">
                <a:solidFill>
                  <a:schemeClr val="accent1"/>
                </a:solidFill>
              </a:rPr>
              <a:t>Moins de fatigue</a:t>
            </a:r>
          </a:p>
          <a:p>
            <a:pPr>
              <a:lnSpc>
                <a:spcPct val="90000"/>
              </a:lnSpc>
            </a:pPr>
            <a:r>
              <a:rPr lang="fr-CH" sz="2400" dirty="0">
                <a:solidFill>
                  <a:schemeClr val="accent1"/>
                </a:solidFill>
              </a:rPr>
              <a:t>Pas d’escarres</a:t>
            </a:r>
          </a:p>
          <a:p>
            <a:pPr>
              <a:lnSpc>
                <a:spcPct val="90000"/>
              </a:lnSpc>
            </a:pPr>
            <a:r>
              <a:rPr lang="fr-CH" sz="2400" dirty="0">
                <a:solidFill>
                  <a:schemeClr val="accent1"/>
                </a:solidFill>
              </a:rPr>
              <a:t>Pas de constipation</a:t>
            </a:r>
          </a:p>
          <a:p>
            <a:pPr>
              <a:lnSpc>
                <a:spcPct val="90000"/>
              </a:lnSpc>
            </a:pPr>
            <a:r>
              <a:rPr lang="fr-CH" sz="2400" dirty="0">
                <a:solidFill>
                  <a:schemeClr val="accent1"/>
                </a:solidFill>
              </a:rPr>
              <a:t>Augmentation durée de la vie</a:t>
            </a:r>
          </a:p>
          <a:p>
            <a:pPr>
              <a:lnSpc>
                <a:spcPct val="90000"/>
              </a:lnSpc>
            </a:pPr>
            <a:endParaRPr lang="fr-FR" dirty="0">
              <a:solidFill>
                <a:schemeClr val="accent1"/>
              </a:solidFill>
            </a:endParaRPr>
          </a:p>
        </p:txBody>
      </p:sp>
      <p:sp>
        <p:nvSpPr>
          <p:cNvPr id="531462" name="Rectangle 6"/>
          <p:cNvSpPr>
            <a:spLocks noChangeArrowheads="1"/>
          </p:cNvSpPr>
          <p:nvPr/>
        </p:nvSpPr>
        <p:spPr bwMode="auto">
          <a:xfrm>
            <a:off x="714348" y="333375"/>
            <a:ext cx="8285190" cy="457200"/>
          </a:xfrm>
          <a:prstGeom prst="rect">
            <a:avLst/>
          </a:prstGeom>
          <a:noFill/>
          <a:ln w="12700">
            <a:noFill/>
            <a:miter lim="800000"/>
            <a:headEnd type="none" w="sm" len="sm"/>
            <a:tailEnd type="none" w="sm" len="sm"/>
          </a:ln>
          <a:effectLst/>
        </p:spPr>
        <p:txBody>
          <a:bodyPr wrap="square">
            <a:spAutoFit/>
          </a:bodyPr>
          <a:lstStyle/>
          <a:p>
            <a:r>
              <a:rPr lang="fr-FR" sz="1200" i="1" dirty="0"/>
              <a:t>« Lors de la décision d’hydrater ou non, il convient de tenir compte de critères tels que le pronostic</a:t>
            </a:r>
            <a:r>
              <a:rPr lang="fr-FR" sz="1200" i="1" dirty="0">
                <a:solidFill>
                  <a:schemeClr val="accent2"/>
                </a:solidFill>
              </a:rPr>
              <a:t>,</a:t>
            </a:r>
            <a:r>
              <a:rPr lang="fr-FR" sz="1200" i="1" dirty="0"/>
              <a:t> </a:t>
            </a:r>
            <a:r>
              <a:rPr lang="fr-FR" sz="1200" i="1" dirty="0">
                <a:solidFill>
                  <a:schemeClr val="accent2"/>
                </a:solidFill>
              </a:rPr>
              <a:t>le succès du traitement</a:t>
            </a:r>
            <a:r>
              <a:rPr lang="fr-FR" sz="1200" i="1" dirty="0"/>
              <a:t> en terme de qualité de vie ainsi que de l’inconfort lié au traitement proposé »</a:t>
            </a:r>
          </a:p>
        </p:txBody>
      </p:sp>
      <p:sp>
        <p:nvSpPr>
          <p:cNvPr id="5"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INTRODUCTION (4)</a:t>
            </a:r>
            <a:endParaRPr lang="fr-CH" dirty="0"/>
          </a:p>
        </p:txBody>
      </p:sp>
      <p:graphicFrame>
        <p:nvGraphicFramePr>
          <p:cNvPr id="7" name="Espace réservé du contenu 6"/>
          <p:cNvGraphicFramePr>
            <a:graphicFrameLocks noGrp="1"/>
          </p:cNvGraphicFramePr>
          <p:nvPr>
            <p:ph sz="half" idx="1"/>
          </p:nvPr>
        </p:nvGraphicFramePr>
        <p:xfrm>
          <a:off x="1435100" y="1071546"/>
          <a:ext cx="6351610" cy="4664075"/>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pic>
        <p:nvPicPr>
          <p:cNvPr id="4" name="Picture 3"/>
          <p:cNvPicPr>
            <a:picLocks noChangeAspect="1" noChangeArrowheads="1"/>
          </p:cNvPicPr>
          <p:nvPr/>
        </p:nvPicPr>
        <p:blipFill>
          <a:blip r:embed="rId7" cstate="print"/>
          <a:srcRect/>
          <a:stretch>
            <a:fillRect/>
          </a:stretch>
        </p:blipFill>
        <p:spPr bwMode="auto">
          <a:xfrm>
            <a:off x="2928926" y="4834181"/>
            <a:ext cx="4260854" cy="2023819"/>
          </a:xfrm>
          <a:prstGeom prst="rect">
            <a:avLst/>
          </a:prstGeom>
          <a:noFill/>
          <a:ln w="9525">
            <a:noFill/>
            <a:round/>
            <a:headEnd/>
            <a:tailEnd/>
          </a:ln>
        </p:spPr>
      </p:pic>
      <p:sp>
        <p:nvSpPr>
          <p:cNvPr id="5" name="ZoneTexte 4"/>
          <p:cNvSpPr txBox="1"/>
          <p:nvPr/>
        </p:nvSpPr>
        <p:spPr>
          <a:xfrm>
            <a:off x="0" y="1417638"/>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24" name="Rectangle 4"/>
          <p:cNvSpPr>
            <a:spLocks noGrp="1" noChangeArrowheads="1"/>
          </p:cNvSpPr>
          <p:nvPr>
            <p:ph type="title"/>
          </p:nvPr>
        </p:nvSpPr>
        <p:spPr>
          <a:xfrm>
            <a:off x="1457325" y="357166"/>
            <a:ext cx="6715125" cy="1143000"/>
          </a:xfrm>
        </p:spPr>
        <p:txBody>
          <a:bodyPr/>
          <a:lstStyle/>
          <a:p>
            <a:r>
              <a:rPr lang="fr-CH" dirty="0">
                <a:solidFill>
                  <a:srgbClr val="002060"/>
                </a:solidFill>
              </a:rPr>
              <a:t>Soif</a:t>
            </a:r>
            <a:endParaRPr lang="fr-FR" dirty="0">
              <a:solidFill>
                <a:srgbClr val="002060"/>
              </a:solidFill>
            </a:endParaRPr>
          </a:p>
        </p:txBody>
      </p:sp>
      <p:sp>
        <p:nvSpPr>
          <p:cNvPr id="542726" name="Text Box 6"/>
          <p:cNvSpPr txBox="1">
            <a:spLocks noChangeArrowheads="1"/>
          </p:cNvSpPr>
          <p:nvPr/>
        </p:nvSpPr>
        <p:spPr bwMode="auto">
          <a:xfrm>
            <a:off x="3492500" y="6407150"/>
            <a:ext cx="3328988" cy="304800"/>
          </a:xfrm>
          <a:prstGeom prst="rect">
            <a:avLst/>
          </a:prstGeom>
          <a:noFill/>
          <a:ln w="12700">
            <a:noFill/>
            <a:miter lim="800000"/>
            <a:headEnd type="none" w="sm" len="sm"/>
            <a:tailEnd type="none" w="sm" len="sm"/>
          </a:ln>
          <a:effectLst/>
        </p:spPr>
        <p:txBody>
          <a:bodyPr wrap="none">
            <a:spAutoFit/>
          </a:bodyPr>
          <a:lstStyle/>
          <a:p>
            <a:r>
              <a:rPr lang="fr-CH" sz="1400" dirty="0" err="1"/>
              <a:t>Ellershaw</a:t>
            </a:r>
            <a:r>
              <a:rPr lang="fr-CH" sz="1400" dirty="0"/>
              <a:t> JE. JPSM;1995;10-192-7</a:t>
            </a:r>
            <a:endParaRPr lang="fr-FR" sz="1400" dirty="0"/>
          </a:p>
        </p:txBody>
      </p:sp>
      <p:pic>
        <p:nvPicPr>
          <p:cNvPr id="542727" name="Picture 7"/>
          <p:cNvPicPr>
            <a:picLocks noChangeAspect="1" noChangeArrowheads="1"/>
          </p:cNvPicPr>
          <p:nvPr/>
        </p:nvPicPr>
        <p:blipFill>
          <a:blip r:embed="rId2" cstate="print"/>
          <a:srcRect/>
          <a:stretch>
            <a:fillRect/>
          </a:stretch>
        </p:blipFill>
        <p:spPr bwMode="auto">
          <a:xfrm>
            <a:off x="609600" y="1752600"/>
            <a:ext cx="3962400" cy="2565400"/>
          </a:xfrm>
          <a:prstGeom prst="rect">
            <a:avLst/>
          </a:prstGeom>
          <a:noFill/>
          <a:ln w="28575">
            <a:solidFill>
              <a:schemeClr val="accent2"/>
            </a:solidFill>
            <a:miter lim="800000"/>
            <a:headEnd type="none" w="sm" len="sm"/>
            <a:tailEnd type="none" w="sm" len="sm"/>
          </a:ln>
          <a:effectLst/>
        </p:spPr>
      </p:pic>
      <p:pic>
        <p:nvPicPr>
          <p:cNvPr id="542728" name="Picture 8"/>
          <p:cNvPicPr>
            <a:picLocks noChangeAspect="1" noChangeArrowheads="1"/>
          </p:cNvPicPr>
          <p:nvPr/>
        </p:nvPicPr>
        <p:blipFill>
          <a:blip r:embed="rId3" cstate="print"/>
          <a:srcRect/>
          <a:stretch>
            <a:fillRect/>
          </a:stretch>
        </p:blipFill>
        <p:spPr bwMode="auto">
          <a:xfrm>
            <a:off x="4648200" y="1752600"/>
            <a:ext cx="4083050" cy="2565400"/>
          </a:xfrm>
          <a:prstGeom prst="rect">
            <a:avLst/>
          </a:prstGeom>
          <a:noFill/>
          <a:ln w="28575">
            <a:solidFill>
              <a:schemeClr val="accent2"/>
            </a:solidFill>
            <a:miter lim="800000"/>
            <a:headEnd type="none" w="sm" len="sm"/>
            <a:tailEnd type="none" w="sm" len="sm"/>
          </a:ln>
          <a:effectLst/>
        </p:spPr>
      </p:pic>
      <p:sp>
        <p:nvSpPr>
          <p:cNvPr id="542729" name="Text Box 9"/>
          <p:cNvSpPr txBox="1">
            <a:spLocks noChangeArrowheads="1"/>
          </p:cNvSpPr>
          <p:nvPr/>
        </p:nvSpPr>
        <p:spPr bwMode="auto">
          <a:xfrm>
            <a:off x="3492500" y="4673600"/>
            <a:ext cx="1285875" cy="317500"/>
          </a:xfrm>
          <a:prstGeom prst="rect">
            <a:avLst/>
          </a:prstGeom>
          <a:noFill/>
          <a:ln w="12700">
            <a:solidFill>
              <a:schemeClr val="accent2"/>
            </a:solidFill>
            <a:miter lim="800000"/>
            <a:headEnd type="none" w="sm" len="sm"/>
            <a:tailEnd type="none" w="sm" len="sm"/>
          </a:ln>
          <a:effectLst/>
        </p:spPr>
        <p:txBody>
          <a:bodyPr wrap="none">
            <a:spAutoFit/>
          </a:bodyPr>
          <a:lstStyle/>
          <a:p>
            <a:r>
              <a:rPr lang="fr-CH" sz="1400"/>
              <a:t>déshydratés</a:t>
            </a:r>
            <a:endParaRPr lang="fr-FR" sz="1400"/>
          </a:p>
        </p:txBody>
      </p:sp>
      <p:sp>
        <p:nvSpPr>
          <p:cNvPr id="542730" name="Line 10"/>
          <p:cNvSpPr>
            <a:spLocks noChangeShapeType="1"/>
          </p:cNvSpPr>
          <p:nvPr/>
        </p:nvSpPr>
        <p:spPr bwMode="auto">
          <a:xfrm flipH="1" flipV="1">
            <a:off x="4067175" y="4149725"/>
            <a:ext cx="73025" cy="431800"/>
          </a:xfrm>
          <a:prstGeom prst="line">
            <a:avLst/>
          </a:prstGeom>
          <a:noFill/>
          <a:ln w="28575">
            <a:solidFill>
              <a:schemeClr val="accent2"/>
            </a:solidFill>
            <a:round/>
            <a:headEnd type="none" w="sm" len="sm"/>
            <a:tailEnd type="triangle" w="sm" len="sm"/>
          </a:ln>
          <a:effectLst/>
        </p:spPr>
        <p:txBody>
          <a:bodyPr wrap="none"/>
          <a:lstStyle/>
          <a:p>
            <a:endParaRPr lang="fr-CH"/>
          </a:p>
        </p:txBody>
      </p:sp>
      <p:sp>
        <p:nvSpPr>
          <p:cNvPr id="8"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1458" name="Rectangle 2"/>
          <p:cNvSpPr>
            <a:spLocks noGrp="1" noChangeArrowheads="1"/>
          </p:cNvSpPr>
          <p:nvPr>
            <p:ph type="title"/>
          </p:nvPr>
        </p:nvSpPr>
        <p:spPr/>
        <p:txBody>
          <a:bodyPr/>
          <a:lstStyle/>
          <a:p>
            <a:r>
              <a:rPr lang="fr-CH" dirty="0">
                <a:solidFill>
                  <a:srgbClr val="002060"/>
                </a:solidFill>
              </a:rPr>
              <a:t>Succès du traitement</a:t>
            </a:r>
            <a:endParaRPr lang="fr-FR" dirty="0">
              <a:solidFill>
                <a:srgbClr val="002060"/>
              </a:solidFill>
            </a:endParaRPr>
          </a:p>
        </p:txBody>
      </p:sp>
      <p:sp>
        <p:nvSpPr>
          <p:cNvPr id="531459" name="Rectangle 3"/>
          <p:cNvSpPr>
            <a:spLocks noGrp="1" noChangeArrowheads="1"/>
          </p:cNvSpPr>
          <p:nvPr>
            <p:ph type="body" idx="1"/>
          </p:nvPr>
        </p:nvSpPr>
        <p:spPr>
          <a:xfrm>
            <a:off x="1460500" y="2143116"/>
            <a:ext cx="6711950" cy="4227512"/>
          </a:xfrm>
        </p:spPr>
        <p:txBody>
          <a:bodyPr/>
          <a:lstStyle/>
          <a:p>
            <a:pPr>
              <a:lnSpc>
                <a:spcPct val="90000"/>
              </a:lnSpc>
            </a:pPr>
            <a:r>
              <a:rPr lang="fr-CH" sz="2400" dirty="0"/>
              <a:t>Moins de tachycardie, hypotension </a:t>
            </a:r>
            <a:r>
              <a:rPr lang="fr-CH" sz="2400" dirty="0">
                <a:solidFill>
                  <a:srgbClr val="002060"/>
                </a:solidFill>
              </a:rPr>
              <a:t>orthostatique, moins d’état fébrile</a:t>
            </a:r>
          </a:p>
          <a:p>
            <a:pPr>
              <a:lnSpc>
                <a:spcPct val="90000"/>
              </a:lnSpc>
            </a:pPr>
            <a:r>
              <a:rPr lang="fr-CH" sz="2400" dirty="0">
                <a:solidFill>
                  <a:srgbClr val="002060"/>
                </a:solidFill>
              </a:rPr>
              <a:t>Pas de sentiment de soif</a:t>
            </a:r>
          </a:p>
          <a:p>
            <a:pPr>
              <a:lnSpc>
                <a:spcPct val="90000"/>
              </a:lnSpc>
            </a:pPr>
            <a:r>
              <a:rPr lang="fr-CH" sz="2400" dirty="0">
                <a:solidFill>
                  <a:srgbClr val="002060"/>
                </a:solidFill>
              </a:rPr>
              <a:t>Pas de delirium, d’hallucinations</a:t>
            </a:r>
          </a:p>
          <a:p>
            <a:pPr>
              <a:lnSpc>
                <a:spcPct val="90000"/>
              </a:lnSpc>
            </a:pPr>
            <a:r>
              <a:rPr lang="fr-CH" sz="2400" dirty="0">
                <a:solidFill>
                  <a:schemeClr val="accent1"/>
                </a:solidFill>
              </a:rPr>
              <a:t>Moins de fatigue</a:t>
            </a:r>
          </a:p>
          <a:p>
            <a:pPr>
              <a:lnSpc>
                <a:spcPct val="90000"/>
              </a:lnSpc>
            </a:pPr>
            <a:r>
              <a:rPr lang="fr-CH" sz="2400" dirty="0">
                <a:solidFill>
                  <a:schemeClr val="accent1"/>
                </a:solidFill>
              </a:rPr>
              <a:t>Pas d’escarres</a:t>
            </a:r>
          </a:p>
          <a:p>
            <a:pPr>
              <a:lnSpc>
                <a:spcPct val="90000"/>
              </a:lnSpc>
            </a:pPr>
            <a:r>
              <a:rPr lang="fr-CH" sz="2400" dirty="0">
                <a:solidFill>
                  <a:schemeClr val="accent1"/>
                </a:solidFill>
              </a:rPr>
              <a:t>Pas de constipation</a:t>
            </a:r>
          </a:p>
          <a:p>
            <a:pPr>
              <a:lnSpc>
                <a:spcPct val="90000"/>
              </a:lnSpc>
            </a:pPr>
            <a:r>
              <a:rPr lang="fr-CH" sz="2400" dirty="0">
                <a:solidFill>
                  <a:schemeClr val="accent1"/>
                </a:solidFill>
              </a:rPr>
              <a:t>Augmentation durée de la vie</a:t>
            </a:r>
          </a:p>
          <a:p>
            <a:pPr>
              <a:lnSpc>
                <a:spcPct val="90000"/>
              </a:lnSpc>
            </a:pPr>
            <a:endParaRPr lang="fr-FR" dirty="0">
              <a:solidFill>
                <a:schemeClr val="accent1"/>
              </a:solidFill>
            </a:endParaRPr>
          </a:p>
        </p:txBody>
      </p:sp>
      <p:sp>
        <p:nvSpPr>
          <p:cNvPr id="531462" name="Rectangle 6"/>
          <p:cNvSpPr>
            <a:spLocks noChangeArrowheads="1"/>
          </p:cNvSpPr>
          <p:nvPr/>
        </p:nvSpPr>
        <p:spPr bwMode="auto">
          <a:xfrm>
            <a:off x="714348" y="333375"/>
            <a:ext cx="8285190" cy="457200"/>
          </a:xfrm>
          <a:prstGeom prst="rect">
            <a:avLst/>
          </a:prstGeom>
          <a:noFill/>
          <a:ln w="12700">
            <a:noFill/>
            <a:miter lim="800000"/>
            <a:headEnd type="none" w="sm" len="sm"/>
            <a:tailEnd type="none" w="sm" len="sm"/>
          </a:ln>
          <a:effectLst/>
        </p:spPr>
        <p:txBody>
          <a:bodyPr wrap="square">
            <a:spAutoFit/>
          </a:bodyPr>
          <a:lstStyle/>
          <a:p>
            <a:r>
              <a:rPr lang="fr-FR" sz="1200" i="1" dirty="0"/>
              <a:t>« Lors de la décision d’hydrater ou non, il convient de tenir compte de critères tels que le pronostic</a:t>
            </a:r>
            <a:r>
              <a:rPr lang="fr-FR" sz="1200" i="1" dirty="0">
                <a:solidFill>
                  <a:schemeClr val="accent2"/>
                </a:solidFill>
              </a:rPr>
              <a:t>,</a:t>
            </a:r>
            <a:r>
              <a:rPr lang="fr-FR" sz="1200" i="1" dirty="0"/>
              <a:t> </a:t>
            </a:r>
            <a:r>
              <a:rPr lang="fr-FR" sz="1200" i="1" dirty="0">
                <a:solidFill>
                  <a:schemeClr val="accent2"/>
                </a:solidFill>
              </a:rPr>
              <a:t>le succès du traitement</a:t>
            </a:r>
            <a:r>
              <a:rPr lang="fr-FR" sz="1200" i="1" dirty="0"/>
              <a:t> en terme de qualité de vie ainsi que de l’inconfort lié au traitement proposé »</a:t>
            </a:r>
          </a:p>
        </p:txBody>
      </p:sp>
      <p:sp>
        <p:nvSpPr>
          <p:cNvPr id="5"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7426" name="Rectangle 2"/>
          <p:cNvSpPr>
            <a:spLocks noGrp="1" noChangeArrowheads="1"/>
          </p:cNvSpPr>
          <p:nvPr>
            <p:ph type="title"/>
          </p:nvPr>
        </p:nvSpPr>
        <p:spPr>
          <a:xfrm>
            <a:off x="142844" y="285728"/>
            <a:ext cx="8229600" cy="762000"/>
          </a:xfrm>
          <a:noFill/>
          <a:ln/>
          <a:effectLst>
            <a:outerShdw dist="28398" dir="1593903" algn="ctr" rotWithShape="0">
              <a:srgbClr val="0000B0"/>
            </a:outerShdw>
          </a:effectLst>
        </p:spPr>
        <p:txBody>
          <a:bodyPr lIns="92075" tIns="46038" rIns="92075" bIns="46038" anchor="ctr"/>
          <a:lstStyle/>
          <a:p>
            <a:pPr>
              <a:lnSpc>
                <a:spcPct val="90000"/>
              </a:lnSpc>
            </a:pPr>
            <a:r>
              <a:rPr lang="fr-FR" b="0" dirty="0">
                <a:solidFill>
                  <a:srgbClr val="002060"/>
                </a:solidFill>
              </a:rPr>
              <a:t>Hydratation et delirium</a:t>
            </a:r>
          </a:p>
        </p:txBody>
      </p:sp>
      <p:graphicFrame>
        <p:nvGraphicFramePr>
          <p:cNvPr id="487427" name="Object 3"/>
          <p:cNvGraphicFramePr>
            <a:graphicFrameLocks/>
          </p:cNvGraphicFramePr>
          <p:nvPr/>
        </p:nvGraphicFramePr>
        <p:xfrm>
          <a:off x="1042988" y="1933575"/>
          <a:ext cx="7286625" cy="4132263"/>
        </p:xfrm>
        <a:graphic>
          <a:graphicData uri="http://schemas.openxmlformats.org/presentationml/2006/ole">
            <p:oleObj spid="_x0000_s113666" name="Document" r:id="rId4" imgW="9537349" imgH="5397301" progId="Word.Document.8">
              <p:embed/>
            </p:oleObj>
          </a:graphicData>
        </a:graphic>
      </p:graphicFrame>
      <p:sp>
        <p:nvSpPr>
          <p:cNvPr id="487428" name="Rectangle 4"/>
          <p:cNvSpPr>
            <a:spLocks noChangeArrowheads="1"/>
          </p:cNvSpPr>
          <p:nvPr/>
        </p:nvSpPr>
        <p:spPr bwMode="auto">
          <a:xfrm>
            <a:off x="-785850" y="6354763"/>
            <a:ext cx="7696200" cy="228600"/>
          </a:xfrm>
          <a:prstGeom prst="rect">
            <a:avLst/>
          </a:prstGeom>
          <a:noFill/>
          <a:ln w="12700">
            <a:noFill/>
            <a:miter lim="800000"/>
            <a:headEnd/>
            <a:tailEnd/>
          </a:ln>
          <a:effectLst/>
        </p:spPr>
        <p:txBody>
          <a:bodyPr>
            <a:spAutoFit/>
          </a:bodyPr>
          <a:lstStyle/>
          <a:p>
            <a:pPr algn="r">
              <a:lnSpc>
                <a:spcPct val="90000"/>
              </a:lnSpc>
              <a:spcBef>
                <a:spcPct val="50000"/>
              </a:spcBef>
            </a:pPr>
            <a:r>
              <a:rPr lang="fr-FR" sz="1000" i="1" dirty="0" err="1">
                <a:latin typeface="Tahoma" pitchFamily="34" charset="0"/>
              </a:rPr>
              <a:t>Bruera</a:t>
            </a:r>
            <a:r>
              <a:rPr lang="fr-FR" sz="1000" i="1" dirty="0">
                <a:latin typeface="Tahoma" pitchFamily="34" charset="0"/>
              </a:rPr>
              <a:t> E, et al. J Pain </a:t>
            </a:r>
            <a:r>
              <a:rPr lang="fr-FR" sz="1000" i="1" dirty="0" err="1">
                <a:latin typeface="Tahoma" pitchFamily="34" charset="0"/>
              </a:rPr>
              <a:t>Symptom</a:t>
            </a:r>
            <a:r>
              <a:rPr lang="fr-FR" sz="1000" i="1" dirty="0">
                <a:latin typeface="Tahoma" pitchFamily="34" charset="0"/>
              </a:rPr>
              <a:t> Manage 1995; 10: 287-291</a:t>
            </a:r>
          </a:p>
        </p:txBody>
      </p:sp>
      <p:sp>
        <p:nvSpPr>
          <p:cNvPr id="487429" name="Rectangle 5"/>
          <p:cNvSpPr>
            <a:spLocks noChangeArrowheads="1"/>
          </p:cNvSpPr>
          <p:nvPr/>
        </p:nvSpPr>
        <p:spPr bwMode="auto">
          <a:xfrm>
            <a:off x="4643438" y="3644900"/>
            <a:ext cx="3241675" cy="360363"/>
          </a:xfrm>
          <a:prstGeom prst="rect">
            <a:avLst/>
          </a:prstGeom>
          <a:noFill/>
          <a:ln w="28575">
            <a:solidFill>
              <a:schemeClr val="accent2"/>
            </a:solidFill>
            <a:miter lim="800000"/>
            <a:headEnd type="none" w="sm" len="sm"/>
            <a:tailEnd type="none" w="sm" len="sm"/>
          </a:ln>
          <a:effectLst/>
        </p:spPr>
        <p:txBody>
          <a:bodyPr wrap="none" anchor="ctr"/>
          <a:lstStyle/>
          <a:p>
            <a:endParaRPr lang="fr-CH"/>
          </a:p>
        </p:txBody>
      </p:sp>
      <p:sp>
        <p:nvSpPr>
          <p:cNvPr id="487430" name="Rectangle 6"/>
          <p:cNvSpPr>
            <a:spLocks noChangeArrowheads="1"/>
          </p:cNvSpPr>
          <p:nvPr/>
        </p:nvSpPr>
        <p:spPr bwMode="auto">
          <a:xfrm>
            <a:off x="4643438" y="4581525"/>
            <a:ext cx="3241675" cy="360363"/>
          </a:xfrm>
          <a:prstGeom prst="rect">
            <a:avLst/>
          </a:prstGeom>
          <a:noFill/>
          <a:ln w="28575">
            <a:solidFill>
              <a:schemeClr val="accent2"/>
            </a:solidFill>
            <a:miter lim="800000"/>
            <a:headEnd type="none" w="sm" len="sm"/>
            <a:tailEnd type="none" w="sm" len="sm"/>
          </a:ln>
          <a:effectLst/>
        </p:spPr>
        <p:txBody>
          <a:bodyPr wrap="none" anchor="ctr"/>
          <a:lstStyle/>
          <a:p>
            <a:endParaRPr lang="fr-CH"/>
          </a:p>
        </p:txBody>
      </p:sp>
      <p:sp>
        <p:nvSpPr>
          <p:cNvPr id="7"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4774" name="Rectangle 6"/>
          <p:cNvSpPr>
            <a:spLocks noGrp="1" noChangeArrowheads="1"/>
          </p:cNvSpPr>
          <p:nvPr>
            <p:ph type="title"/>
          </p:nvPr>
        </p:nvSpPr>
        <p:spPr>
          <a:xfrm>
            <a:off x="1428728" y="304800"/>
            <a:ext cx="7146947" cy="1216025"/>
          </a:xfrm>
        </p:spPr>
        <p:txBody>
          <a:bodyPr>
            <a:normAutofit fontScale="90000"/>
          </a:bodyPr>
          <a:lstStyle/>
          <a:p>
            <a:r>
              <a:rPr lang="fr-CH" b="0" dirty="0">
                <a:solidFill>
                  <a:srgbClr val="002060"/>
                </a:solidFill>
              </a:rPr>
              <a:t>Succès du traitement (2) </a:t>
            </a:r>
            <a:r>
              <a:rPr lang="fr-CH" b="0" dirty="0" err="1">
                <a:solidFill>
                  <a:srgbClr val="002060"/>
                </a:solidFill>
              </a:rPr>
              <a:t>myoclonies</a:t>
            </a:r>
            <a:r>
              <a:rPr lang="fr-CH" b="0" dirty="0">
                <a:solidFill>
                  <a:srgbClr val="002060"/>
                </a:solidFill>
              </a:rPr>
              <a:t>-sédations</a:t>
            </a:r>
            <a:endParaRPr lang="fr-FR" b="0" dirty="0">
              <a:solidFill>
                <a:srgbClr val="002060"/>
              </a:solidFill>
            </a:endParaRPr>
          </a:p>
        </p:txBody>
      </p:sp>
      <p:sp>
        <p:nvSpPr>
          <p:cNvPr id="544775" name="Rectangle 7"/>
          <p:cNvSpPr>
            <a:spLocks noGrp="1" noChangeArrowheads="1"/>
          </p:cNvSpPr>
          <p:nvPr>
            <p:ph type="body" idx="1"/>
          </p:nvPr>
        </p:nvSpPr>
        <p:spPr>
          <a:xfrm>
            <a:off x="1428728" y="1752600"/>
            <a:ext cx="8253412" cy="4267200"/>
          </a:xfrm>
        </p:spPr>
        <p:txBody>
          <a:bodyPr/>
          <a:lstStyle/>
          <a:p>
            <a:pPr>
              <a:buNone/>
            </a:pPr>
            <a:r>
              <a:rPr lang="fr-CH" sz="2600" dirty="0"/>
              <a:t>27 patients déshydratés avec apports </a:t>
            </a:r>
            <a:r>
              <a:rPr lang="fr-CH" sz="2600" dirty="0" err="1"/>
              <a:t>p.o</a:t>
            </a:r>
            <a:r>
              <a:rPr lang="fr-CH" sz="2600" dirty="0"/>
              <a:t>&lt;1l randomisés : NaCl0.9% 100ml-1000ml</a:t>
            </a:r>
            <a:endParaRPr lang="fr-FR" sz="2600" dirty="0"/>
          </a:p>
        </p:txBody>
      </p:sp>
      <p:pic>
        <p:nvPicPr>
          <p:cNvPr id="544772" name="Picture 4"/>
          <p:cNvPicPr>
            <a:picLocks noChangeAspect="1" noChangeArrowheads="1"/>
          </p:cNvPicPr>
          <p:nvPr/>
        </p:nvPicPr>
        <p:blipFill>
          <a:blip r:embed="rId2" cstate="print"/>
          <a:srcRect/>
          <a:stretch>
            <a:fillRect/>
          </a:stretch>
        </p:blipFill>
        <p:spPr bwMode="auto">
          <a:xfrm>
            <a:off x="179388" y="2900380"/>
            <a:ext cx="8748712" cy="3100388"/>
          </a:xfrm>
          <a:prstGeom prst="rect">
            <a:avLst/>
          </a:prstGeom>
          <a:noFill/>
          <a:ln w="12700">
            <a:noFill/>
            <a:miter lim="800000"/>
            <a:headEnd type="none" w="sm" len="sm"/>
            <a:tailEnd type="none" w="sm" len="sm"/>
          </a:ln>
          <a:effectLst/>
        </p:spPr>
      </p:pic>
      <p:sp>
        <p:nvSpPr>
          <p:cNvPr id="544778" name="Text Box 10"/>
          <p:cNvSpPr txBox="1">
            <a:spLocks noChangeArrowheads="1"/>
          </p:cNvSpPr>
          <p:nvPr/>
        </p:nvSpPr>
        <p:spPr bwMode="auto">
          <a:xfrm>
            <a:off x="4406106" y="6374606"/>
            <a:ext cx="2490788" cy="274637"/>
          </a:xfrm>
          <a:prstGeom prst="rect">
            <a:avLst/>
          </a:prstGeom>
          <a:noFill/>
          <a:ln w="12700">
            <a:noFill/>
            <a:miter lim="800000"/>
            <a:headEnd type="none" w="sm" len="sm"/>
            <a:tailEnd type="none" w="sm" len="sm"/>
          </a:ln>
          <a:effectLst/>
        </p:spPr>
        <p:txBody>
          <a:bodyPr wrap="none">
            <a:spAutoFit/>
          </a:bodyPr>
          <a:lstStyle/>
          <a:p>
            <a:r>
              <a:rPr lang="fr-CH" sz="1200" dirty="0" err="1"/>
              <a:t>Bruera</a:t>
            </a:r>
            <a:r>
              <a:rPr lang="fr-CH" sz="1200" dirty="0"/>
              <a:t> JCO;2005:23:2366-71</a:t>
            </a:r>
            <a:endParaRPr lang="fr-FR" sz="1200" dirty="0"/>
          </a:p>
        </p:txBody>
      </p:sp>
      <p:sp>
        <p:nvSpPr>
          <p:cNvPr id="6" name="ZoneTexte 5"/>
          <p:cNvSpPr txBox="1"/>
          <p:nvPr/>
        </p:nvSpPr>
        <p:spPr>
          <a:xfrm>
            <a:off x="0" y="142873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1458" name="Rectangle 2"/>
          <p:cNvSpPr>
            <a:spLocks noGrp="1" noChangeArrowheads="1"/>
          </p:cNvSpPr>
          <p:nvPr>
            <p:ph type="title"/>
          </p:nvPr>
        </p:nvSpPr>
        <p:spPr/>
        <p:txBody>
          <a:bodyPr/>
          <a:lstStyle/>
          <a:p>
            <a:r>
              <a:rPr lang="fr-CH" dirty="0">
                <a:solidFill>
                  <a:srgbClr val="002060"/>
                </a:solidFill>
              </a:rPr>
              <a:t>Succès du traitement</a:t>
            </a:r>
            <a:endParaRPr lang="fr-FR" dirty="0">
              <a:solidFill>
                <a:srgbClr val="002060"/>
              </a:solidFill>
            </a:endParaRPr>
          </a:p>
        </p:txBody>
      </p:sp>
      <p:sp>
        <p:nvSpPr>
          <p:cNvPr id="531459" name="Rectangle 3"/>
          <p:cNvSpPr>
            <a:spLocks noGrp="1" noChangeArrowheads="1"/>
          </p:cNvSpPr>
          <p:nvPr>
            <p:ph type="body" idx="1"/>
          </p:nvPr>
        </p:nvSpPr>
        <p:spPr>
          <a:xfrm>
            <a:off x="1460500" y="2143116"/>
            <a:ext cx="6711950" cy="4227512"/>
          </a:xfrm>
        </p:spPr>
        <p:txBody>
          <a:bodyPr/>
          <a:lstStyle/>
          <a:p>
            <a:pPr>
              <a:lnSpc>
                <a:spcPct val="90000"/>
              </a:lnSpc>
            </a:pPr>
            <a:r>
              <a:rPr lang="fr-CH" sz="2400" dirty="0"/>
              <a:t>Moins de tachycardie, hypotension </a:t>
            </a:r>
            <a:r>
              <a:rPr lang="fr-CH" sz="2400" dirty="0">
                <a:solidFill>
                  <a:srgbClr val="002060"/>
                </a:solidFill>
              </a:rPr>
              <a:t>orthostatique, moins d’état fébrile</a:t>
            </a:r>
          </a:p>
          <a:p>
            <a:pPr>
              <a:lnSpc>
                <a:spcPct val="90000"/>
              </a:lnSpc>
            </a:pPr>
            <a:r>
              <a:rPr lang="fr-CH" sz="2400" dirty="0">
                <a:solidFill>
                  <a:srgbClr val="002060"/>
                </a:solidFill>
              </a:rPr>
              <a:t>Pas de sentiment de soif</a:t>
            </a:r>
          </a:p>
          <a:p>
            <a:pPr>
              <a:lnSpc>
                <a:spcPct val="90000"/>
              </a:lnSpc>
            </a:pPr>
            <a:r>
              <a:rPr lang="fr-CH" sz="2400" dirty="0">
                <a:solidFill>
                  <a:srgbClr val="002060"/>
                </a:solidFill>
              </a:rPr>
              <a:t>Pas de delirium, d’hallucinations</a:t>
            </a:r>
          </a:p>
          <a:p>
            <a:pPr>
              <a:lnSpc>
                <a:spcPct val="90000"/>
              </a:lnSpc>
            </a:pPr>
            <a:r>
              <a:rPr lang="fr-CH" sz="2400" dirty="0">
                <a:solidFill>
                  <a:srgbClr val="002060"/>
                </a:solidFill>
              </a:rPr>
              <a:t>Moins de fatigue</a:t>
            </a:r>
          </a:p>
          <a:p>
            <a:pPr>
              <a:lnSpc>
                <a:spcPct val="90000"/>
              </a:lnSpc>
            </a:pPr>
            <a:r>
              <a:rPr lang="fr-CH" sz="2400" dirty="0">
                <a:solidFill>
                  <a:schemeClr val="accent1"/>
                </a:solidFill>
              </a:rPr>
              <a:t>Pas d’escarres</a:t>
            </a:r>
          </a:p>
          <a:p>
            <a:pPr>
              <a:lnSpc>
                <a:spcPct val="90000"/>
              </a:lnSpc>
            </a:pPr>
            <a:r>
              <a:rPr lang="fr-CH" sz="2400" dirty="0">
                <a:solidFill>
                  <a:schemeClr val="accent1"/>
                </a:solidFill>
              </a:rPr>
              <a:t>Pas de constipation</a:t>
            </a:r>
          </a:p>
          <a:p>
            <a:pPr>
              <a:lnSpc>
                <a:spcPct val="90000"/>
              </a:lnSpc>
            </a:pPr>
            <a:r>
              <a:rPr lang="fr-CH" sz="2400" dirty="0">
                <a:solidFill>
                  <a:schemeClr val="accent1"/>
                </a:solidFill>
              </a:rPr>
              <a:t>Augmentation durée de la vie</a:t>
            </a:r>
          </a:p>
          <a:p>
            <a:pPr>
              <a:lnSpc>
                <a:spcPct val="90000"/>
              </a:lnSpc>
            </a:pPr>
            <a:endParaRPr lang="fr-FR" dirty="0">
              <a:solidFill>
                <a:schemeClr val="accent1"/>
              </a:solidFill>
            </a:endParaRPr>
          </a:p>
        </p:txBody>
      </p:sp>
      <p:sp>
        <p:nvSpPr>
          <p:cNvPr id="531462" name="Rectangle 6"/>
          <p:cNvSpPr>
            <a:spLocks noChangeArrowheads="1"/>
          </p:cNvSpPr>
          <p:nvPr/>
        </p:nvSpPr>
        <p:spPr bwMode="auto">
          <a:xfrm>
            <a:off x="714348" y="333375"/>
            <a:ext cx="8285190" cy="457200"/>
          </a:xfrm>
          <a:prstGeom prst="rect">
            <a:avLst/>
          </a:prstGeom>
          <a:noFill/>
          <a:ln w="12700">
            <a:noFill/>
            <a:miter lim="800000"/>
            <a:headEnd type="none" w="sm" len="sm"/>
            <a:tailEnd type="none" w="sm" len="sm"/>
          </a:ln>
          <a:effectLst/>
        </p:spPr>
        <p:txBody>
          <a:bodyPr wrap="square">
            <a:spAutoFit/>
          </a:bodyPr>
          <a:lstStyle/>
          <a:p>
            <a:r>
              <a:rPr lang="fr-FR" sz="1200" i="1" dirty="0"/>
              <a:t>« Lors de la décision d’hydrater ou non, il convient de tenir compte de critères tels que le pronostic</a:t>
            </a:r>
            <a:r>
              <a:rPr lang="fr-FR" sz="1200" i="1" dirty="0">
                <a:solidFill>
                  <a:schemeClr val="accent2"/>
                </a:solidFill>
              </a:rPr>
              <a:t>,</a:t>
            </a:r>
            <a:r>
              <a:rPr lang="fr-FR" sz="1200" i="1" dirty="0"/>
              <a:t> </a:t>
            </a:r>
            <a:r>
              <a:rPr lang="fr-FR" sz="1200" i="1" dirty="0">
                <a:solidFill>
                  <a:schemeClr val="accent2"/>
                </a:solidFill>
              </a:rPr>
              <a:t>le succès du traitement</a:t>
            </a:r>
            <a:r>
              <a:rPr lang="fr-FR" sz="1200" i="1" dirty="0"/>
              <a:t> en terme de qualité de vie ainsi que de l’inconfort lié au traitement proposé »</a:t>
            </a:r>
          </a:p>
        </p:txBody>
      </p:sp>
      <p:sp>
        <p:nvSpPr>
          <p:cNvPr id="5"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pic>
        <p:nvPicPr>
          <p:cNvPr id="131074" name="Picture 2"/>
          <p:cNvPicPr>
            <a:picLocks noChangeAspect="1" noChangeArrowheads="1"/>
          </p:cNvPicPr>
          <p:nvPr/>
        </p:nvPicPr>
        <p:blipFill>
          <a:blip r:embed="rId2" cstate="print"/>
          <a:srcRect/>
          <a:stretch>
            <a:fillRect/>
          </a:stretch>
        </p:blipFill>
        <p:spPr bwMode="auto">
          <a:xfrm>
            <a:off x="714348" y="2000240"/>
            <a:ext cx="7058054" cy="3000396"/>
          </a:xfrm>
          <a:prstGeom prst="rect">
            <a:avLst/>
          </a:prstGeom>
          <a:noFill/>
          <a:ln w="9525">
            <a:noFill/>
            <a:miter lim="800000"/>
            <a:headEnd/>
            <a:tailEnd/>
          </a:ln>
          <a:effectLst/>
        </p:spPr>
      </p:pic>
      <p:pic>
        <p:nvPicPr>
          <p:cNvPr id="131075" name="Picture 3"/>
          <p:cNvPicPr>
            <a:picLocks noChangeAspect="1" noChangeArrowheads="1"/>
          </p:cNvPicPr>
          <p:nvPr/>
        </p:nvPicPr>
        <p:blipFill>
          <a:blip r:embed="rId3" cstate="print"/>
          <a:srcRect/>
          <a:stretch>
            <a:fillRect/>
          </a:stretch>
        </p:blipFill>
        <p:spPr bwMode="auto">
          <a:xfrm>
            <a:off x="3986213" y="3324225"/>
            <a:ext cx="1171575" cy="209550"/>
          </a:xfrm>
          <a:prstGeom prst="rect">
            <a:avLst/>
          </a:prstGeom>
          <a:noFill/>
          <a:ln w="9525">
            <a:noFill/>
            <a:miter lim="800000"/>
            <a:headEnd/>
            <a:tailEnd/>
          </a:ln>
          <a:effectLst/>
        </p:spPr>
      </p:pic>
      <p:sp>
        <p:nvSpPr>
          <p:cNvPr id="5" name="ZoneTexte 4"/>
          <p:cNvSpPr txBox="1"/>
          <p:nvPr/>
        </p:nvSpPr>
        <p:spPr>
          <a:xfrm>
            <a:off x="5143504" y="6215082"/>
            <a:ext cx="2249334" cy="261610"/>
          </a:xfrm>
          <a:prstGeom prst="rect">
            <a:avLst/>
          </a:prstGeom>
          <a:noFill/>
        </p:spPr>
        <p:txBody>
          <a:bodyPr wrap="none" rtlCol="0">
            <a:spAutoFit/>
          </a:bodyPr>
          <a:lstStyle/>
          <a:p>
            <a:r>
              <a:rPr lang="fr-CH" sz="1100" i="1" dirty="0" err="1" smtClean="0"/>
              <a:t>Bruera</a:t>
            </a:r>
            <a:r>
              <a:rPr lang="fr-CH" sz="1100" i="1" dirty="0" smtClean="0"/>
              <a:t>, E. JCO; 2005; 23: 2366-2371</a:t>
            </a:r>
            <a:endParaRPr lang="fr-CH" sz="1100" i="1" dirty="0"/>
          </a:p>
        </p:txBody>
      </p:sp>
      <p:sp>
        <p:nvSpPr>
          <p:cNvPr id="6" name="ZoneTexte 5"/>
          <p:cNvSpPr txBox="1"/>
          <p:nvPr/>
        </p:nvSpPr>
        <p:spPr>
          <a:xfrm>
            <a:off x="428596" y="1785926"/>
            <a:ext cx="630301" cy="369332"/>
          </a:xfrm>
          <a:prstGeom prst="rect">
            <a:avLst/>
          </a:prstGeom>
          <a:noFill/>
        </p:spPr>
        <p:txBody>
          <a:bodyPr wrap="none" rtlCol="0">
            <a:spAutoFit/>
          </a:bodyPr>
          <a:lstStyle/>
          <a:p>
            <a:r>
              <a:rPr lang="fr-CH" dirty="0" smtClean="0"/>
              <a:t>N:51</a:t>
            </a:r>
            <a:endParaRPr lang="fr-CH"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1458" name="Rectangle 2"/>
          <p:cNvSpPr>
            <a:spLocks noGrp="1" noChangeArrowheads="1"/>
          </p:cNvSpPr>
          <p:nvPr>
            <p:ph type="title"/>
          </p:nvPr>
        </p:nvSpPr>
        <p:spPr>
          <a:xfrm>
            <a:off x="428596" y="357166"/>
            <a:ext cx="8229600" cy="1143000"/>
          </a:xfrm>
        </p:spPr>
        <p:txBody>
          <a:bodyPr/>
          <a:lstStyle/>
          <a:p>
            <a:r>
              <a:rPr lang="fr-CH" dirty="0">
                <a:solidFill>
                  <a:srgbClr val="002060"/>
                </a:solidFill>
              </a:rPr>
              <a:t>Succès du traitement</a:t>
            </a:r>
            <a:endParaRPr lang="fr-FR" dirty="0">
              <a:solidFill>
                <a:srgbClr val="002060"/>
              </a:solidFill>
            </a:endParaRPr>
          </a:p>
        </p:txBody>
      </p:sp>
      <p:sp>
        <p:nvSpPr>
          <p:cNvPr id="531459" name="Rectangle 3"/>
          <p:cNvSpPr>
            <a:spLocks noGrp="1" noChangeArrowheads="1"/>
          </p:cNvSpPr>
          <p:nvPr>
            <p:ph type="body" idx="1"/>
          </p:nvPr>
        </p:nvSpPr>
        <p:spPr>
          <a:xfrm>
            <a:off x="1460500" y="2143116"/>
            <a:ext cx="6711950" cy="4227512"/>
          </a:xfrm>
        </p:spPr>
        <p:txBody>
          <a:bodyPr/>
          <a:lstStyle/>
          <a:p>
            <a:pPr>
              <a:lnSpc>
                <a:spcPct val="90000"/>
              </a:lnSpc>
            </a:pPr>
            <a:r>
              <a:rPr lang="fr-CH" sz="2400" dirty="0"/>
              <a:t>Moins de tachycardie, hypotension </a:t>
            </a:r>
            <a:r>
              <a:rPr lang="fr-CH" sz="2400" dirty="0">
                <a:solidFill>
                  <a:srgbClr val="002060"/>
                </a:solidFill>
              </a:rPr>
              <a:t>orthostatique, moins d’état fébrile</a:t>
            </a:r>
          </a:p>
          <a:p>
            <a:pPr>
              <a:lnSpc>
                <a:spcPct val="90000"/>
              </a:lnSpc>
            </a:pPr>
            <a:r>
              <a:rPr lang="fr-CH" sz="2400" dirty="0">
                <a:solidFill>
                  <a:srgbClr val="002060"/>
                </a:solidFill>
              </a:rPr>
              <a:t>Pas de sentiment de soif</a:t>
            </a:r>
          </a:p>
          <a:p>
            <a:pPr>
              <a:lnSpc>
                <a:spcPct val="90000"/>
              </a:lnSpc>
            </a:pPr>
            <a:r>
              <a:rPr lang="fr-CH" sz="2400" dirty="0">
                <a:solidFill>
                  <a:srgbClr val="002060"/>
                </a:solidFill>
              </a:rPr>
              <a:t>Pas de delirium, d’hallucinations</a:t>
            </a:r>
          </a:p>
          <a:p>
            <a:pPr>
              <a:lnSpc>
                <a:spcPct val="90000"/>
              </a:lnSpc>
            </a:pPr>
            <a:r>
              <a:rPr lang="fr-CH" sz="2400" dirty="0">
                <a:solidFill>
                  <a:srgbClr val="002060"/>
                </a:solidFill>
              </a:rPr>
              <a:t>Moins de fatigue</a:t>
            </a:r>
          </a:p>
          <a:p>
            <a:pPr>
              <a:lnSpc>
                <a:spcPct val="90000"/>
              </a:lnSpc>
            </a:pPr>
            <a:r>
              <a:rPr lang="fr-CH" sz="2400" dirty="0">
                <a:solidFill>
                  <a:srgbClr val="002060"/>
                </a:solidFill>
              </a:rPr>
              <a:t>Pas d’escarres</a:t>
            </a:r>
          </a:p>
          <a:p>
            <a:pPr>
              <a:lnSpc>
                <a:spcPct val="90000"/>
              </a:lnSpc>
            </a:pPr>
            <a:r>
              <a:rPr lang="fr-CH" sz="2400" dirty="0">
                <a:solidFill>
                  <a:schemeClr val="accent1"/>
                </a:solidFill>
              </a:rPr>
              <a:t>Pas de constipation</a:t>
            </a:r>
          </a:p>
          <a:p>
            <a:pPr>
              <a:lnSpc>
                <a:spcPct val="90000"/>
              </a:lnSpc>
            </a:pPr>
            <a:r>
              <a:rPr lang="fr-CH" sz="2400" dirty="0">
                <a:solidFill>
                  <a:schemeClr val="accent1"/>
                </a:solidFill>
              </a:rPr>
              <a:t>Augmentation durée de la vie</a:t>
            </a:r>
          </a:p>
          <a:p>
            <a:pPr>
              <a:lnSpc>
                <a:spcPct val="90000"/>
              </a:lnSpc>
            </a:pPr>
            <a:endParaRPr lang="fr-FR" dirty="0">
              <a:solidFill>
                <a:schemeClr val="accent1"/>
              </a:solidFill>
            </a:endParaRPr>
          </a:p>
        </p:txBody>
      </p:sp>
      <p:sp>
        <p:nvSpPr>
          <p:cNvPr id="531462" name="Rectangle 6"/>
          <p:cNvSpPr>
            <a:spLocks noChangeArrowheads="1"/>
          </p:cNvSpPr>
          <p:nvPr/>
        </p:nvSpPr>
        <p:spPr bwMode="auto">
          <a:xfrm>
            <a:off x="1457325" y="333375"/>
            <a:ext cx="6715126" cy="646331"/>
          </a:xfrm>
          <a:prstGeom prst="rect">
            <a:avLst/>
          </a:prstGeom>
          <a:noFill/>
          <a:ln w="12700">
            <a:noFill/>
            <a:miter lim="800000"/>
            <a:headEnd type="none" w="sm" len="sm"/>
            <a:tailEnd type="none" w="sm" len="sm"/>
          </a:ln>
          <a:effectLst/>
        </p:spPr>
        <p:txBody>
          <a:bodyPr wrap="square">
            <a:spAutoFit/>
          </a:bodyPr>
          <a:lstStyle/>
          <a:p>
            <a:r>
              <a:rPr lang="fr-FR" sz="1200" i="1" dirty="0"/>
              <a:t>« Lors de la décision d’hydrater ou non, il convient de tenir compte de critères tels que le pronostic</a:t>
            </a:r>
            <a:r>
              <a:rPr lang="fr-FR" sz="1200" i="1" dirty="0">
                <a:solidFill>
                  <a:schemeClr val="accent2"/>
                </a:solidFill>
              </a:rPr>
              <a:t>,</a:t>
            </a:r>
            <a:r>
              <a:rPr lang="fr-FR" sz="1200" i="1" dirty="0"/>
              <a:t> </a:t>
            </a:r>
            <a:r>
              <a:rPr lang="fr-FR" sz="1200" i="1" dirty="0">
                <a:solidFill>
                  <a:schemeClr val="accent2"/>
                </a:solidFill>
              </a:rPr>
              <a:t>le succès du traitement</a:t>
            </a:r>
            <a:r>
              <a:rPr lang="fr-FR" sz="1200" i="1" dirty="0"/>
              <a:t> en terme de qualité de vie ainsi que de l’inconfort lié au traitement proposé »</a:t>
            </a:r>
          </a:p>
        </p:txBody>
      </p:sp>
      <p:sp>
        <p:nvSpPr>
          <p:cNvPr id="5"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46823" name="Picture 7"/>
          <p:cNvPicPr>
            <a:picLocks noChangeAspect="1" noChangeArrowheads="1"/>
          </p:cNvPicPr>
          <p:nvPr/>
        </p:nvPicPr>
        <p:blipFill>
          <a:blip r:embed="rId2" cstate="print"/>
          <a:srcRect/>
          <a:stretch>
            <a:fillRect/>
          </a:stretch>
        </p:blipFill>
        <p:spPr bwMode="auto">
          <a:xfrm>
            <a:off x="1295400" y="2971800"/>
            <a:ext cx="6629400" cy="2819400"/>
          </a:xfrm>
          <a:prstGeom prst="rect">
            <a:avLst/>
          </a:prstGeom>
          <a:noFill/>
          <a:ln w="12700">
            <a:solidFill>
              <a:schemeClr val="accent2"/>
            </a:solidFill>
            <a:miter lim="800000"/>
            <a:headEnd type="none" w="sm" len="sm"/>
            <a:tailEnd type="none" w="sm" len="sm"/>
          </a:ln>
          <a:effectLst/>
        </p:spPr>
      </p:pic>
      <p:pic>
        <p:nvPicPr>
          <p:cNvPr id="546824" name="Picture 8"/>
          <p:cNvPicPr>
            <a:picLocks noChangeAspect="1" noChangeArrowheads="1"/>
          </p:cNvPicPr>
          <p:nvPr/>
        </p:nvPicPr>
        <p:blipFill>
          <a:blip r:embed="rId3" cstate="print"/>
          <a:srcRect/>
          <a:stretch>
            <a:fillRect/>
          </a:stretch>
        </p:blipFill>
        <p:spPr bwMode="auto">
          <a:xfrm>
            <a:off x="457200" y="0"/>
            <a:ext cx="3810000" cy="1546225"/>
          </a:xfrm>
          <a:prstGeom prst="rect">
            <a:avLst/>
          </a:prstGeom>
          <a:noFill/>
          <a:ln w="12700">
            <a:noFill/>
            <a:miter lim="800000"/>
            <a:headEnd type="none" w="sm" len="sm"/>
            <a:tailEnd type="none" w="sm" len="sm"/>
          </a:ln>
          <a:effectLst/>
        </p:spPr>
      </p:pic>
      <p:sp>
        <p:nvSpPr>
          <p:cNvPr id="546825" name="Text Box 9"/>
          <p:cNvSpPr txBox="1">
            <a:spLocks noChangeArrowheads="1"/>
          </p:cNvSpPr>
          <p:nvPr/>
        </p:nvSpPr>
        <p:spPr bwMode="auto">
          <a:xfrm>
            <a:off x="304800" y="2057400"/>
            <a:ext cx="4352925" cy="654050"/>
          </a:xfrm>
          <a:prstGeom prst="rect">
            <a:avLst/>
          </a:prstGeom>
          <a:noFill/>
          <a:ln w="12700">
            <a:solidFill>
              <a:schemeClr val="accent2"/>
            </a:solidFill>
            <a:miter lim="800000"/>
            <a:headEnd type="none" w="sm" len="sm"/>
            <a:tailEnd type="none" w="sm" len="sm"/>
          </a:ln>
          <a:effectLst/>
        </p:spPr>
        <p:txBody>
          <a:bodyPr wrap="none">
            <a:spAutoFit/>
          </a:bodyPr>
          <a:lstStyle/>
          <a:p>
            <a:r>
              <a:rPr lang="fr-CH"/>
              <a:t>59 patients Kc abdominal hydratés</a:t>
            </a:r>
          </a:p>
          <a:p>
            <a:r>
              <a:rPr lang="fr-CH"/>
              <a:t>167                           non-hydratés</a:t>
            </a:r>
            <a:endParaRPr lang="fr-FR"/>
          </a:p>
        </p:txBody>
      </p:sp>
      <p:sp>
        <p:nvSpPr>
          <p:cNvPr id="546826" name="Line 10"/>
          <p:cNvSpPr>
            <a:spLocks noChangeShapeType="1"/>
          </p:cNvSpPr>
          <p:nvPr/>
        </p:nvSpPr>
        <p:spPr bwMode="auto">
          <a:xfrm>
            <a:off x="4495800" y="5334000"/>
            <a:ext cx="2743200" cy="0"/>
          </a:xfrm>
          <a:prstGeom prst="line">
            <a:avLst/>
          </a:prstGeom>
          <a:noFill/>
          <a:ln w="38100">
            <a:solidFill>
              <a:schemeClr val="accent2"/>
            </a:solidFill>
            <a:round/>
            <a:headEnd type="none" w="sm" len="sm"/>
            <a:tailEnd type="none" w="sm" len="sm"/>
          </a:ln>
          <a:effectLst/>
        </p:spPr>
        <p:txBody>
          <a:bodyPr wrap="none"/>
          <a:lstStyle/>
          <a:p>
            <a:endParaRPr lang="fr-CH"/>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1458" name="Rectangle 2"/>
          <p:cNvSpPr>
            <a:spLocks noGrp="1" noChangeArrowheads="1"/>
          </p:cNvSpPr>
          <p:nvPr>
            <p:ph type="title"/>
          </p:nvPr>
        </p:nvSpPr>
        <p:spPr/>
        <p:txBody>
          <a:bodyPr/>
          <a:lstStyle/>
          <a:p>
            <a:r>
              <a:rPr lang="fr-CH" dirty="0">
                <a:solidFill>
                  <a:srgbClr val="002060"/>
                </a:solidFill>
              </a:rPr>
              <a:t>Succès du traitement</a:t>
            </a:r>
            <a:endParaRPr lang="fr-FR" dirty="0">
              <a:solidFill>
                <a:srgbClr val="002060"/>
              </a:solidFill>
            </a:endParaRPr>
          </a:p>
        </p:txBody>
      </p:sp>
      <p:sp>
        <p:nvSpPr>
          <p:cNvPr id="531459" name="Rectangle 3"/>
          <p:cNvSpPr>
            <a:spLocks noGrp="1" noChangeArrowheads="1"/>
          </p:cNvSpPr>
          <p:nvPr>
            <p:ph type="body" idx="1"/>
          </p:nvPr>
        </p:nvSpPr>
        <p:spPr>
          <a:xfrm>
            <a:off x="1460500" y="2143116"/>
            <a:ext cx="6711950" cy="4227512"/>
          </a:xfrm>
        </p:spPr>
        <p:txBody>
          <a:bodyPr/>
          <a:lstStyle/>
          <a:p>
            <a:pPr>
              <a:lnSpc>
                <a:spcPct val="90000"/>
              </a:lnSpc>
            </a:pPr>
            <a:r>
              <a:rPr lang="fr-CH" sz="2400" dirty="0"/>
              <a:t>Moins de tachycardie, hypotension </a:t>
            </a:r>
            <a:r>
              <a:rPr lang="fr-CH" sz="2400" dirty="0">
                <a:solidFill>
                  <a:srgbClr val="002060"/>
                </a:solidFill>
              </a:rPr>
              <a:t>orthostatique, moins d’état fébrile</a:t>
            </a:r>
          </a:p>
          <a:p>
            <a:pPr>
              <a:lnSpc>
                <a:spcPct val="90000"/>
              </a:lnSpc>
            </a:pPr>
            <a:r>
              <a:rPr lang="fr-CH" sz="2400" dirty="0">
                <a:solidFill>
                  <a:srgbClr val="002060"/>
                </a:solidFill>
              </a:rPr>
              <a:t>Pas de sentiment de soif</a:t>
            </a:r>
          </a:p>
          <a:p>
            <a:pPr>
              <a:lnSpc>
                <a:spcPct val="90000"/>
              </a:lnSpc>
            </a:pPr>
            <a:r>
              <a:rPr lang="fr-CH" sz="2400" dirty="0">
                <a:solidFill>
                  <a:srgbClr val="002060"/>
                </a:solidFill>
              </a:rPr>
              <a:t>Pas de delirium, d’hallucinations</a:t>
            </a:r>
          </a:p>
          <a:p>
            <a:pPr>
              <a:lnSpc>
                <a:spcPct val="90000"/>
              </a:lnSpc>
            </a:pPr>
            <a:r>
              <a:rPr lang="fr-CH" sz="2400" dirty="0">
                <a:solidFill>
                  <a:srgbClr val="002060"/>
                </a:solidFill>
              </a:rPr>
              <a:t>Moins de fatigue</a:t>
            </a:r>
          </a:p>
          <a:p>
            <a:pPr>
              <a:lnSpc>
                <a:spcPct val="90000"/>
              </a:lnSpc>
            </a:pPr>
            <a:r>
              <a:rPr lang="fr-CH" sz="2400" dirty="0">
                <a:solidFill>
                  <a:srgbClr val="002060"/>
                </a:solidFill>
              </a:rPr>
              <a:t>Pas d’escarres</a:t>
            </a:r>
          </a:p>
          <a:p>
            <a:pPr>
              <a:lnSpc>
                <a:spcPct val="90000"/>
              </a:lnSpc>
            </a:pPr>
            <a:r>
              <a:rPr lang="fr-CH" sz="2400" dirty="0">
                <a:solidFill>
                  <a:srgbClr val="002060"/>
                </a:solidFill>
              </a:rPr>
              <a:t>Pas de constipation</a:t>
            </a:r>
          </a:p>
          <a:p>
            <a:pPr>
              <a:lnSpc>
                <a:spcPct val="90000"/>
              </a:lnSpc>
            </a:pPr>
            <a:r>
              <a:rPr lang="fr-CH" sz="2400" dirty="0">
                <a:solidFill>
                  <a:srgbClr val="002060"/>
                </a:solidFill>
              </a:rPr>
              <a:t>Augmentation durée de la vie</a:t>
            </a:r>
          </a:p>
          <a:p>
            <a:pPr>
              <a:lnSpc>
                <a:spcPct val="90000"/>
              </a:lnSpc>
            </a:pPr>
            <a:endParaRPr lang="fr-FR" dirty="0">
              <a:solidFill>
                <a:schemeClr val="accent1"/>
              </a:solidFill>
            </a:endParaRPr>
          </a:p>
        </p:txBody>
      </p:sp>
      <p:sp>
        <p:nvSpPr>
          <p:cNvPr id="531462" name="Rectangle 6"/>
          <p:cNvSpPr>
            <a:spLocks noChangeArrowheads="1"/>
          </p:cNvSpPr>
          <p:nvPr/>
        </p:nvSpPr>
        <p:spPr bwMode="auto">
          <a:xfrm>
            <a:off x="285720" y="0"/>
            <a:ext cx="6715126" cy="646331"/>
          </a:xfrm>
          <a:prstGeom prst="rect">
            <a:avLst/>
          </a:prstGeom>
          <a:noFill/>
          <a:ln w="12700">
            <a:noFill/>
            <a:miter lim="800000"/>
            <a:headEnd type="none" w="sm" len="sm"/>
            <a:tailEnd type="none" w="sm" len="sm"/>
          </a:ln>
          <a:effectLst/>
        </p:spPr>
        <p:txBody>
          <a:bodyPr wrap="square">
            <a:spAutoFit/>
          </a:bodyPr>
          <a:lstStyle/>
          <a:p>
            <a:r>
              <a:rPr lang="fr-FR" sz="1200" i="1" dirty="0"/>
              <a:t>« Lors de la décision d’hydrater ou non, il convient de tenir compte de critères tels que le pronostic</a:t>
            </a:r>
            <a:r>
              <a:rPr lang="fr-FR" sz="1200" i="1" dirty="0">
                <a:solidFill>
                  <a:schemeClr val="accent2"/>
                </a:solidFill>
              </a:rPr>
              <a:t>,</a:t>
            </a:r>
            <a:r>
              <a:rPr lang="fr-FR" sz="1200" i="1" dirty="0"/>
              <a:t> </a:t>
            </a:r>
            <a:r>
              <a:rPr lang="fr-FR" sz="1200" i="1" dirty="0">
                <a:solidFill>
                  <a:schemeClr val="accent2"/>
                </a:solidFill>
              </a:rPr>
              <a:t>le succès du traitement</a:t>
            </a:r>
            <a:r>
              <a:rPr lang="fr-FR" sz="1200" i="1" dirty="0"/>
              <a:t> en terme de qualité de vie ainsi que de l’inconfort lié au traitement proposé »</a:t>
            </a:r>
          </a:p>
        </p:txBody>
      </p:sp>
      <p:sp>
        <p:nvSpPr>
          <p:cNvPr id="5"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pic>
        <p:nvPicPr>
          <p:cNvPr id="130050" name="Picture 2"/>
          <p:cNvPicPr>
            <a:picLocks noChangeAspect="1" noChangeArrowheads="1"/>
          </p:cNvPicPr>
          <p:nvPr/>
        </p:nvPicPr>
        <p:blipFill>
          <a:blip r:embed="rId2" cstate="print"/>
          <a:srcRect/>
          <a:stretch>
            <a:fillRect/>
          </a:stretch>
        </p:blipFill>
        <p:spPr bwMode="auto">
          <a:xfrm>
            <a:off x="966788" y="1357298"/>
            <a:ext cx="7210425" cy="4991115"/>
          </a:xfrm>
          <a:prstGeom prst="rect">
            <a:avLst/>
          </a:prstGeom>
          <a:noFill/>
          <a:ln w="9525">
            <a:noFill/>
            <a:miter lim="800000"/>
            <a:headEnd/>
            <a:tailEnd/>
          </a:ln>
          <a:effectLst/>
        </p:spPr>
      </p:pic>
      <p:sp>
        <p:nvSpPr>
          <p:cNvPr id="6" name="ZoneTexte 5"/>
          <p:cNvSpPr txBox="1"/>
          <p:nvPr/>
        </p:nvSpPr>
        <p:spPr>
          <a:xfrm>
            <a:off x="6006987" y="6488668"/>
            <a:ext cx="1996059" cy="261610"/>
          </a:xfrm>
          <a:prstGeom prst="rect">
            <a:avLst/>
          </a:prstGeom>
          <a:noFill/>
        </p:spPr>
        <p:txBody>
          <a:bodyPr wrap="none" rtlCol="0">
            <a:spAutoFit/>
          </a:bodyPr>
          <a:lstStyle/>
          <a:p>
            <a:r>
              <a:rPr lang="fr-CH" sz="1100" i="1" dirty="0" err="1" smtClean="0"/>
              <a:t>Bruera</a:t>
            </a:r>
            <a:r>
              <a:rPr lang="fr-CH" sz="1100" i="1" dirty="0" smtClean="0"/>
              <a:t>, E. JCO 2012,31.111-118</a:t>
            </a:r>
            <a:endParaRPr lang="fr-CH" sz="1100" i="1" dirty="0"/>
          </a:p>
        </p:txBody>
      </p:sp>
      <p:sp>
        <p:nvSpPr>
          <p:cNvPr id="7" name="ZoneTexte 6"/>
          <p:cNvSpPr txBox="1"/>
          <p:nvPr/>
        </p:nvSpPr>
        <p:spPr>
          <a:xfrm>
            <a:off x="285720" y="1142984"/>
            <a:ext cx="747320" cy="369332"/>
          </a:xfrm>
          <a:prstGeom prst="rect">
            <a:avLst/>
          </a:prstGeom>
          <a:noFill/>
        </p:spPr>
        <p:txBody>
          <a:bodyPr wrap="none" rtlCol="0">
            <a:spAutoFit/>
          </a:bodyPr>
          <a:lstStyle/>
          <a:p>
            <a:r>
              <a:rPr lang="fr-CH" dirty="0" smtClean="0"/>
              <a:t>N:129</a:t>
            </a:r>
            <a:endParaRPr lang="fr-CH"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4" name="Espace réservé du contenu 3"/>
          <p:cNvSpPr>
            <a:spLocks noGrp="1"/>
          </p:cNvSpPr>
          <p:nvPr>
            <p:ph sz="half" idx="2"/>
          </p:nvPr>
        </p:nvSpPr>
        <p:spPr/>
        <p:txBody>
          <a:bodyPr/>
          <a:lstStyle/>
          <a:p>
            <a:endParaRPr lang="fr-FR"/>
          </a:p>
        </p:txBody>
      </p:sp>
      <p:sp>
        <p:nvSpPr>
          <p:cNvPr id="5" name="Espace réservé de la date 4"/>
          <p:cNvSpPr>
            <a:spLocks noGrp="1"/>
          </p:cNvSpPr>
          <p:nvPr>
            <p:ph type="dt" sz="half" idx="10"/>
          </p:nvPr>
        </p:nvSpPr>
        <p:spPr/>
        <p:txBody>
          <a:bodyPr/>
          <a:lstStyle/>
          <a:p>
            <a:fld id="{0D329469-993D-43F5-8F5B-62CDB4C48E98}" type="datetimeFigureOut">
              <a:rPr lang="fr-FR" smtClean="0"/>
              <a:pPr/>
              <a:t>29/08/15</a:t>
            </a:fld>
            <a:endParaRPr lang="fr-CH"/>
          </a:p>
        </p:txBody>
      </p:sp>
      <p:sp>
        <p:nvSpPr>
          <p:cNvPr id="6" name="Espace réservé du numéro de diapositive 5"/>
          <p:cNvSpPr>
            <a:spLocks noGrp="1"/>
          </p:cNvSpPr>
          <p:nvPr>
            <p:ph type="sldNum" sz="quarter" idx="12"/>
          </p:nvPr>
        </p:nvSpPr>
        <p:spPr/>
        <p:txBody>
          <a:bodyPr/>
          <a:lstStyle/>
          <a:p>
            <a:fld id="{34B18509-2D4A-44A2-9C85-B2523876B009}" type="slidenum">
              <a:rPr lang="fr-CH" smtClean="0"/>
              <a:pPr/>
              <a:t>7</a:t>
            </a:fld>
            <a:endParaRPr lang="fr-CH"/>
          </a:p>
        </p:txBody>
      </p:sp>
      <p:pic>
        <p:nvPicPr>
          <p:cNvPr id="7" name="Image 6"/>
          <p:cNvPicPr>
            <a:picLocks noChangeAspect="1"/>
          </p:cNvPicPr>
          <p:nvPr/>
        </p:nvPicPr>
        <p:blipFill>
          <a:blip r:embed="rId2"/>
          <a:stretch>
            <a:fillRect/>
          </a:stretch>
        </p:blipFill>
        <p:spPr>
          <a:xfrm>
            <a:off x="2425700" y="552450"/>
            <a:ext cx="4292600" cy="5753100"/>
          </a:xfrm>
          <a:prstGeom prst="rect">
            <a:avLst/>
          </a:prstGeom>
        </p:spPr>
      </p:pic>
      <p:sp>
        <p:nvSpPr>
          <p:cNvPr id="8" name="Rectangle 7"/>
          <p:cNvSpPr/>
          <p:nvPr/>
        </p:nvSpPr>
        <p:spPr>
          <a:xfrm>
            <a:off x="2819400" y="6352143"/>
            <a:ext cx="5867400" cy="369332"/>
          </a:xfrm>
          <a:prstGeom prst="rect">
            <a:avLst/>
          </a:prstGeom>
        </p:spPr>
        <p:txBody>
          <a:bodyPr wrap="square">
            <a:spAutoFit/>
          </a:bodyPr>
          <a:lstStyle/>
          <a:p>
            <a:r>
              <a:rPr lang="fr-FR" dirty="0" smtClean="0"/>
              <a:t>http://</a:t>
            </a:r>
            <a:r>
              <a:rPr lang="fr-FR" dirty="0" err="1" smtClean="0"/>
              <a:t>www.hug-ge.ch/soins-palliatifs-professionnels</a:t>
            </a:r>
            <a:endParaRPr lang="fr-FR" dirty="0"/>
          </a:p>
        </p:txBody>
      </p:sp>
    </p:spTree>
  </p:cSld>
  <p:clrMapOvr>
    <a:masterClrMapping/>
  </p:clrMapOvr>
  <p:transition spd="slow">
    <p:wipe/>
  </p:transition>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143000"/>
          </a:xfrm>
        </p:spPr>
        <p:txBody>
          <a:bodyPr/>
          <a:lstStyle/>
          <a:p>
            <a:r>
              <a:rPr lang="fr-CH" dirty="0" smtClean="0"/>
              <a:t>symptômes</a:t>
            </a:r>
            <a:endParaRPr lang="fr-CH" dirty="0"/>
          </a:p>
        </p:txBody>
      </p:sp>
      <p:sp>
        <p:nvSpPr>
          <p:cNvPr id="3" name="Espace réservé du contenu 2"/>
          <p:cNvSpPr>
            <a:spLocks noGrp="1"/>
          </p:cNvSpPr>
          <p:nvPr>
            <p:ph idx="1"/>
          </p:nvPr>
        </p:nvSpPr>
        <p:spPr/>
        <p:txBody>
          <a:bodyPr/>
          <a:lstStyle/>
          <a:p>
            <a:endParaRPr lang="fr-CH" dirty="0"/>
          </a:p>
        </p:txBody>
      </p:sp>
      <p:sp>
        <p:nvSpPr>
          <p:cNvPr id="6" name="ZoneTexte 5"/>
          <p:cNvSpPr txBox="1"/>
          <p:nvPr/>
        </p:nvSpPr>
        <p:spPr>
          <a:xfrm>
            <a:off x="6006987" y="6488668"/>
            <a:ext cx="1996059" cy="261610"/>
          </a:xfrm>
          <a:prstGeom prst="rect">
            <a:avLst/>
          </a:prstGeom>
          <a:noFill/>
        </p:spPr>
        <p:txBody>
          <a:bodyPr wrap="none" rtlCol="0">
            <a:spAutoFit/>
          </a:bodyPr>
          <a:lstStyle/>
          <a:p>
            <a:r>
              <a:rPr lang="fr-CH" sz="1100" i="1" dirty="0" err="1" smtClean="0"/>
              <a:t>Bruera</a:t>
            </a:r>
            <a:r>
              <a:rPr lang="fr-CH" sz="1100" i="1" dirty="0" smtClean="0"/>
              <a:t>, E. JCO 2012,31.111-118</a:t>
            </a:r>
            <a:endParaRPr lang="fr-CH" sz="1100" i="1" dirty="0"/>
          </a:p>
        </p:txBody>
      </p:sp>
      <p:sp>
        <p:nvSpPr>
          <p:cNvPr id="7" name="ZoneTexte 6"/>
          <p:cNvSpPr txBox="1"/>
          <p:nvPr/>
        </p:nvSpPr>
        <p:spPr>
          <a:xfrm>
            <a:off x="285720" y="1142984"/>
            <a:ext cx="747320" cy="369332"/>
          </a:xfrm>
          <a:prstGeom prst="rect">
            <a:avLst/>
          </a:prstGeom>
          <a:noFill/>
        </p:spPr>
        <p:txBody>
          <a:bodyPr wrap="none" rtlCol="0">
            <a:spAutoFit/>
          </a:bodyPr>
          <a:lstStyle/>
          <a:p>
            <a:r>
              <a:rPr lang="fr-CH" dirty="0" smtClean="0"/>
              <a:t>N:129</a:t>
            </a:r>
            <a:endParaRPr lang="fr-CH" dirty="0"/>
          </a:p>
        </p:txBody>
      </p:sp>
      <p:pic>
        <p:nvPicPr>
          <p:cNvPr id="130052" name="Picture 4"/>
          <p:cNvPicPr>
            <a:picLocks noChangeAspect="1" noChangeArrowheads="1"/>
          </p:cNvPicPr>
          <p:nvPr/>
        </p:nvPicPr>
        <p:blipFill>
          <a:blip r:embed="rId2" cstate="print"/>
          <a:srcRect/>
          <a:stretch>
            <a:fillRect/>
          </a:stretch>
        </p:blipFill>
        <p:spPr bwMode="auto">
          <a:xfrm>
            <a:off x="1" y="2571744"/>
            <a:ext cx="8997358" cy="2490794"/>
          </a:xfrm>
          <a:prstGeom prst="rect">
            <a:avLst/>
          </a:prstGeom>
          <a:noFill/>
          <a:ln w="9525">
            <a:noFill/>
            <a:miter lim="800000"/>
            <a:headEnd/>
            <a:tailEnd/>
          </a:ln>
          <a:effectLst/>
        </p:spPr>
      </p:pic>
      <p:sp>
        <p:nvSpPr>
          <p:cNvPr id="9" name="ZoneTexte 5"/>
          <p:cNvSpPr txBox="1"/>
          <p:nvPr/>
        </p:nvSpPr>
        <p:spPr>
          <a:xfrm>
            <a:off x="0" y="107154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5490" name="Rectangle 2"/>
          <p:cNvSpPr>
            <a:spLocks noGrp="1" noChangeArrowheads="1"/>
          </p:cNvSpPr>
          <p:nvPr>
            <p:ph type="title"/>
          </p:nvPr>
        </p:nvSpPr>
        <p:spPr/>
        <p:txBody>
          <a:bodyPr/>
          <a:lstStyle/>
          <a:p>
            <a:r>
              <a:rPr lang="fr-CH" dirty="0">
                <a:solidFill>
                  <a:srgbClr val="002060"/>
                </a:solidFill>
              </a:rPr>
              <a:t>Inconfort lié au traitement</a:t>
            </a:r>
            <a:endParaRPr lang="fr-FR" dirty="0">
              <a:solidFill>
                <a:srgbClr val="002060"/>
              </a:solidFill>
            </a:endParaRPr>
          </a:p>
        </p:txBody>
      </p:sp>
      <p:sp>
        <p:nvSpPr>
          <p:cNvPr id="575491" name="Rectangle 3"/>
          <p:cNvSpPr>
            <a:spLocks noGrp="1" noChangeArrowheads="1"/>
          </p:cNvSpPr>
          <p:nvPr>
            <p:ph type="body" idx="1"/>
          </p:nvPr>
        </p:nvSpPr>
        <p:spPr/>
        <p:txBody>
          <a:bodyPr/>
          <a:lstStyle/>
          <a:p>
            <a:r>
              <a:rPr lang="fr-CH" sz="2400" dirty="0"/>
              <a:t>Augmentation quantité urine </a:t>
            </a:r>
          </a:p>
          <a:p>
            <a:r>
              <a:rPr lang="fr-CH" sz="2400" dirty="0">
                <a:solidFill>
                  <a:schemeClr val="accent1"/>
                </a:solidFill>
              </a:rPr>
              <a:t>Augmentation sécrétion gastro-intestinales</a:t>
            </a:r>
          </a:p>
          <a:p>
            <a:r>
              <a:rPr lang="fr-CH" sz="2400" dirty="0">
                <a:solidFill>
                  <a:schemeClr val="accent1"/>
                </a:solidFill>
              </a:rPr>
              <a:t>Augmentation œdèmes-ascite</a:t>
            </a:r>
          </a:p>
          <a:p>
            <a:r>
              <a:rPr lang="fr-CH" sz="2400" dirty="0">
                <a:solidFill>
                  <a:schemeClr val="accent1"/>
                </a:solidFill>
              </a:rPr>
              <a:t>Augmentation encombrement bronchique</a:t>
            </a:r>
          </a:p>
          <a:p>
            <a:r>
              <a:rPr lang="fr-CH" sz="2400" dirty="0">
                <a:solidFill>
                  <a:schemeClr val="accent1"/>
                </a:solidFill>
              </a:rPr>
              <a:t>Diminution de la mobilité</a:t>
            </a:r>
          </a:p>
          <a:p>
            <a:r>
              <a:rPr lang="fr-CH" sz="2400" dirty="0">
                <a:solidFill>
                  <a:schemeClr val="accent1"/>
                </a:solidFill>
              </a:rPr>
              <a:t>Voie veineuse-sous-cutanée</a:t>
            </a:r>
            <a:endParaRPr lang="fr-FR" sz="2400" dirty="0">
              <a:solidFill>
                <a:schemeClr val="accent1"/>
              </a:solidFill>
            </a:endParaRPr>
          </a:p>
        </p:txBody>
      </p:sp>
      <p:sp>
        <p:nvSpPr>
          <p:cNvPr id="575492" name="Rectangle 4"/>
          <p:cNvSpPr>
            <a:spLocks noChangeArrowheads="1"/>
          </p:cNvSpPr>
          <p:nvPr/>
        </p:nvSpPr>
        <p:spPr bwMode="auto">
          <a:xfrm>
            <a:off x="642910" y="333375"/>
            <a:ext cx="7535890" cy="457200"/>
          </a:xfrm>
          <a:prstGeom prst="rect">
            <a:avLst/>
          </a:prstGeom>
          <a:noFill/>
          <a:ln w="12700">
            <a:noFill/>
            <a:miter lim="800000"/>
            <a:headEnd type="none" w="sm" len="sm"/>
            <a:tailEnd type="none" w="sm" len="sm"/>
          </a:ln>
          <a:effectLst/>
        </p:spPr>
        <p:txBody>
          <a:bodyPr wrap="square">
            <a:spAutoFit/>
          </a:bodyPr>
          <a:lstStyle/>
          <a:p>
            <a:r>
              <a:rPr lang="fr-FR" sz="1200" i="1" dirty="0"/>
              <a:t>« Lors de la décision d’hydrater ou non, il convient de tenir compte de critères tels que le pronostic</a:t>
            </a:r>
            <a:r>
              <a:rPr lang="fr-FR" sz="1200" i="1" dirty="0">
                <a:solidFill>
                  <a:schemeClr val="accent2"/>
                </a:solidFill>
              </a:rPr>
              <a:t>,</a:t>
            </a:r>
            <a:r>
              <a:rPr lang="fr-FR" sz="1200" i="1" dirty="0"/>
              <a:t> le succès du traitement en terme de qualité de vie ainsi que de </a:t>
            </a:r>
            <a:r>
              <a:rPr lang="fr-FR" sz="1200" i="1" dirty="0">
                <a:solidFill>
                  <a:schemeClr val="accent2"/>
                </a:solidFill>
              </a:rPr>
              <a:t>l’inconfort lié au traitement proposé </a:t>
            </a:r>
            <a:r>
              <a:rPr lang="fr-FR" sz="1200" i="1" dirty="0"/>
              <a:t>»</a:t>
            </a:r>
          </a:p>
        </p:txBody>
      </p:sp>
      <p:sp>
        <p:nvSpPr>
          <p:cNvPr id="5"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5490" name="Rectangle 2"/>
          <p:cNvSpPr>
            <a:spLocks noGrp="1" noChangeArrowheads="1"/>
          </p:cNvSpPr>
          <p:nvPr>
            <p:ph type="title"/>
          </p:nvPr>
        </p:nvSpPr>
        <p:spPr/>
        <p:txBody>
          <a:bodyPr/>
          <a:lstStyle/>
          <a:p>
            <a:r>
              <a:rPr lang="fr-CH" dirty="0">
                <a:solidFill>
                  <a:srgbClr val="002060"/>
                </a:solidFill>
              </a:rPr>
              <a:t>Inconfort lié au traitement</a:t>
            </a:r>
            <a:endParaRPr lang="fr-FR" dirty="0">
              <a:solidFill>
                <a:srgbClr val="002060"/>
              </a:solidFill>
            </a:endParaRPr>
          </a:p>
        </p:txBody>
      </p:sp>
      <p:sp>
        <p:nvSpPr>
          <p:cNvPr id="575491" name="Rectangle 3"/>
          <p:cNvSpPr>
            <a:spLocks noGrp="1" noChangeArrowheads="1"/>
          </p:cNvSpPr>
          <p:nvPr>
            <p:ph type="body" idx="1"/>
          </p:nvPr>
        </p:nvSpPr>
        <p:spPr/>
        <p:txBody>
          <a:bodyPr/>
          <a:lstStyle/>
          <a:p>
            <a:r>
              <a:rPr lang="fr-CH" sz="2400" dirty="0"/>
              <a:t>Augmentation quantité urine </a:t>
            </a:r>
          </a:p>
          <a:p>
            <a:r>
              <a:rPr lang="fr-CH" sz="2400" dirty="0">
                <a:solidFill>
                  <a:srgbClr val="002060"/>
                </a:solidFill>
              </a:rPr>
              <a:t>Augmentation sécrétion gastro-intestinales</a:t>
            </a:r>
          </a:p>
          <a:p>
            <a:r>
              <a:rPr lang="fr-CH" sz="2400" dirty="0">
                <a:solidFill>
                  <a:schemeClr val="accent1"/>
                </a:solidFill>
              </a:rPr>
              <a:t>Augmentation œdèmes-ascite</a:t>
            </a:r>
          </a:p>
          <a:p>
            <a:r>
              <a:rPr lang="fr-CH" sz="2400" dirty="0">
                <a:solidFill>
                  <a:schemeClr val="accent1"/>
                </a:solidFill>
              </a:rPr>
              <a:t>Augmentation encombrement bronchique</a:t>
            </a:r>
          </a:p>
          <a:p>
            <a:r>
              <a:rPr lang="fr-CH" sz="2400" dirty="0">
                <a:solidFill>
                  <a:schemeClr val="accent1"/>
                </a:solidFill>
              </a:rPr>
              <a:t>Diminution de la mobilité</a:t>
            </a:r>
          </a:p>
          <a:p>
            <a:r>
              <a:rPr lang="fr-CH" sz="2400" dirty="0">
                <a:solidFill>
                  <a:schemeClr val="accent1"/>
                </a:solidFill>
              </a:rPr>
              <a:t>Voie veineuse-sous-cutanée</a:t>
            </a:r>
            <a:endParaRPr lang="fr-FR" sz="2400" dirty="0">
              <a:solidFill>
                <a:schemeClr val="accent1"/>
              </a:solidFill>
            </a:endParaRPr>
          </a:p>
        </p:txBody>
      </p:sp>
      <p:sp>
        <p:nvSpPr>
          <p:cNvPr id="575492" name="Rectangle 4"/>
          <p:cNvSpPr>
            <a:spLocks noChangeArrowheads="1"/>
          </p:cNvSpPr>
          <p:nvPr/>
        </p:nvSpPr>
        <p:spPr bwMode="auto">
          <a:xfrm>
            <a:off x="642910" y="333375"/>
            <a:ext cx="7535890" cy="457200"/>
          </a:xfrm>
          <a:prstGeom prst="rect">
            <a:avLst/>
          </a:prstGeom>
          <a:noFill/>
          <a:ln w="12700">
            <a:noFill/>
            <a:miter lim="800000"/>
            <a:headEnd type="none" w="sm" len="sm"/>
            <a:tailEnd type="none" w="sm" len="sm"/>
          </a:ln>
          <a:effectLst/>
        </p:spPr>
        <p:txBody>
          <a:bodyPr wrap="square">
            <a:spAutoFit/>
          </a:bodyPr>
          <a:lstStyle/>
          <a:p>
            <a:r>
              <a:rPr lang="fr-FR" sz="1200" i="1" dirty="0"/>
              <a:t>« Lors de la décision d’hydrater ou non, il convient de tenir compte de critères tels que le pronostic</a:t>
            </a:r>
            <a:r>
              <a:rPr lang="fr-FR" sz="1200" i="1" dirty="0">
                <a:solidFill>
                  <a:schemeClr val="accent2"/>
                </a:solidFill>
              </a:rPr>
              <a:t>,</a:t>
            </a:r>
            <a:r>
              <a:rPr lang="fr-FR" sz="1200" i="1" dirty="0"/>
              <a:t> le succès du traitement en terme de qualité de vie ainsi que de </a:t>
            </a:r>
            <a:r>
              <a:rPr lang="fr-FR" sz="1200" i="1" dirty="0">
                <a:solidFill>
                  <a:schemeClr val="accent2"/>
                </a:solidFill>
              </a:rPr>
              <a:t>l’inconfort lié au traitement proposé </a:t>
            </a:r>
            <a:r>
              <a:rPr lang="fr-FR" sz="1200" i="1" dirty="0"/>
              <a:t>»</a:t>
            </a:r>
          </a:p>
        </p:txBody>
      </p:sp>
      <p:sp>
        <p:nvSpPr>
          <p:cNvPr id="5"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70370" name="Picture 2"/>
          <p:cNvPicPr>
            <a:picLocks noGrp="1" noChangeAspect="1" noChangeArrowheads="1"/>
          </p:cNvPicPr>
          <p:nvPr>
            <p:ph type="title"/>
          </p:nvPr>
        </p:nvPicPr>
        <p:blipFill>
          <a:blip r:embed="rId2" cstate="print"/>
          <a:srcRect/>
          <a:stretch>
            <a:fillRect/>
          </a:stretch>
        </p:blipFill>
        <p:spPr/>
      </p:pic>
      <p:pic>
        <p:nvPicPr>
          <p:cNvPr id="570372" name="Picture 4"/>
          <p:cNvPicPr>
            <a:picLocks noChangeAspect="1" noChangeArrowheads="1"/>
          </p:cNvPicPr>
          <p:nvPr/>
        </p:nvPicPr>
        <p:blipFill>
          <a:blip r:embed="rId3" cstate="print"/>
          <a:srcRect/>
          <a:stretch>
            <a:fillRect/>
          </a:stretch>
        </p:blipFill>
        <p:spPr bwMode="auto">
          <a:xfrm>
            <a:off x="1042988" y="2276475"/>
            <a:ext cx="6600825" cy="2560638"/>
          </a:xfrm>
          <a:prstGeom prst="rect">
            <a:avLst/>
          </a:prstGeom>
          <a:noFill/>
          <a:ln w="12700">
            <a:noFill/>
            <a:miter lim="800000"/>
            <a:headEnd type="none" w="sm" len="sm"/>
            <a:tailEnd type="none" w="sm" len="sm"/>
          </a:ln>
          <a:effectLst/>
        </p:spPr>
      </p:pic>
      <p:pic>
        <p:nvPicPr>
          <p:cNvPr id="570373" name="Picture 5"/>
          <p:cNvPicPr>
            <a:picLocks noChangeAspect="1" noChangeArrowheads="1"/>
          </p:cNvPicPr>
          <p:nvPr/>
        </p:nvPicPr>
        <p:blipFill>
          <a:blip r:embed="rId4" cstate="print"/>
          <a:srcRect/>
          <a:stretch>
            <a:fillRect/>
          </a:stretch>
        </p:blipFill>
        <p:spPr bwMode="auto">
          <a:xfrm>
            <a:off x="468313" y="1268413"/>
            <a:ext cx="2562225" cy="219075"/>
          </a:xfrm>
          <a:prstGeom prst="rect">
            <a:avLst/>
          </a:prstGeom>
          <a:noFill/>
          <a:ln w="12700">
            <a:noFill/>
            <a:miter lim="800000"/>
            <a:headEnd type="none" w="sm" len="sm"/>
            <a:tailEnd type="none" w="sm" len="sm"/>
          </a:ln>
          <a:effectLst/>
        </p:spPr>
      </p:pic>
      <p:sp>
        <p:nvSpPr>
          <p:cNvPr id="570374" name="Rectangle 6"/>
          <p:cNvSpPr>
            <a:spLocks noChangeArrowheads="1"/>
          </p:cNvSpPr>
          <p:nvPr/>
        </p:nvSpPr>
        <p:spPr bwMode="auto">
          <a:xfrm>
            <a:off x="1116013" y="3213100"/>
            <a:ext cx="6624637" cy="720725"/>
          </a:xfrm>
          <a:prstGeom prst="rect">
            <a:avLst/>
          </a:prstGeom>
          <a:noFill/>
          <a:ln w="28575">
            <a:solidFill>
              <a:schemeClr val="accent2"/>
            </a:solidFill>
            <a:miter lim="800000"/>
            <a:headEnd type="none" w="sm" len="sm"/>
            <a:tailEnd type="none" w="sm" len="sm"/>
          </a:ln>
          <a:effectLst/>
        </p:spPr>
        <p:txBody>
          <a:bodyPr wrap="none" anchor="ctr"/>
          <a:lstStyle/>
          <a:p>
            <a:endParaRPr lang="fr-CH"/>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5490" name="Rectangle 2"/>
          <p:cNvSpPr>
            <a:spLocks noGrp="1" noChangeArrowheads="1"/>
          </p:cNvSpPr>
          <p:nvPr>
            <p:ph type="title"/>
          </p:nvPr>
        </p:nvSpPr>
        <p:spPr/>
        <p:txBody>
          <a:bodyPr/>
          <a:lstStyle/>
          <a:p>
            <a:r>
              <a:rPr lang="fr-CH" dirty="0">
                <a:solidFill>
                  <a:srgbClr val="002060"/>
                </a:solidFill>
              </a:rPr>
              <a:t>Inconfort lié au traitement</a:t>
            </a:r>
            <a:endParaRPr lang="fr-FR" dirty="0">
              <a:solidFill>
                <a:srgbClr val="002060"/>
              </a:solidFill>
            </a:endParaRPr>
          </a:p>
        </p:txBody>
      </p:sp>
      <p:sp>
        <p:nvSpPr>
          <p:cNvPr id="575491" name="Rectangle 3"/>
          <p:cNvSpPr>
            <a:spLocks noGrp="1" noChangeArrowheads="1"/>
          </p:cNvSpPr>
          <p:nvPr>
            <p:ph type="body" idx="1"/>
          </p:nvPr>
        </p:nvSpPr>
        <p:spPr/>
        <p:txBody>
          <a:bodyPr/>
          <a:lstStyle/>
          <a:p>
            <a:r>
              <a:rPr lang="fr-CH" sz="2400" dirty="0"/>
              <a:t>Augmentation quantité urine </a:t>
            </a:r>
          </a:p>
          <a:p>
            <a:r>
              <a:rPr lang="fr-CH" sz="2400" dirty="0">
                <a:solidFill>
                  <a:srgbClr val="002060"/>
                </a:solidFill>
              </a:rPr>
              <a:t>Augmentation sécrétion gastro-intestinales</a:t>
            </a:r>
          </a:p>
          <a:p>
            <a:r>
              <a:rPr lang="fr-CH" sz="2400" dirty="0">
                <a:solidFill>
                  <a:srgbClr val="002060"/>
                </a:solidFill>
              </a:rPr>
              <a:t>Augmentation œdèmes-ascite</a:t>
            </a:r>
          </a:p>
          <a:p>
            <a:r>
              <a:rPr lang="fr-CH" sz="2400" dirty="0">
                <a:solidFill>
                  <a:schemeClr val="accent1"/>
                </a:solidFill>
              </a:rPr>
              <a:t>Augmentation encombrement bronchique</a:t>
            </a:r>
          </a:p>
          <a:p>
            <a:r>
              <a:rPr lang="fr-CH" sz="2400" dirty="0">
                <a:solidFill>
                  <a:schemeClr val="accent1"/>
                </a:solidFill>
              </a:rPr>
              <a:t>Diminution de la mobilité</a:t>
            </a:r>
          </a:p>
          <a:p>
            <a:r>
              <a:rPr lang="fr-CH" sz="2400" dirty="0">
                <a:solidFill>
                  <a:schemeClr val="accent1"/>
                </a:solidFill>
              </a:rPr>
              <a:t>Voie veineuse-sous-cutanée</a:t>
            </a:r>
            <a:endParaRPr lang="fr-FR" sz="2400" dirty="0">
              <a:solidFill>
                <a:schemeClr val="accent1"/>
              </a:solidFill>
            </a:endParaRPr>
          </a:p>
        </p:txBody>
      </p:sp>
      <p:sp>
        <p:nvSpPr>
          <p:cNvPr id="575492" name="Rectangle 4"/>
          <p:cNvSpPr>
            <a:spLocks noChangeArrowheads="1"/>
          </p:cNvSpPr>
          <p:nvPr/>
        </p:nvSpPr>
        <p:spPr bwMode="auto">
          <a:xfrm>
            <a:off x="642910" y="333375"/>
            <a:ext cx="7535890" cy="457200"/>
          </a:xfrm>
          <a:prstGeom prst="rect">
            <a:avLst/>
          </a:prstGeom>
          <a:noFill/>
          <a:ln w="12700">
            <a:noFill/>
            <a:miter lim="800000"/>
            <a:headEnd type="none" w="sm" len="sm"/>
            <a:tailEnd type="none" w="sm" len="sm"/>
          </a:ln>
          <a:effectLst/>
        </p:spPr>
        <p:txBody>
          <a:bodyPr wrap="square">
            <a:spAutoFit/>
          </a:bodyPr>
          <a:lstStyle/>
          <a:p>
            <a:r>
              <a:rPr lang="fr-FR" sz="1200" i="1" dirty="0"/>
              <a:t>« Lors de la décision d’hydrater ou non, il convient de tenir compte de critères tels que le pronostic</a:t>
            </a:r>
            <a:r>
              <a:rPr lang="fr-FR" sz="1200" i="1" dirty="0">
                <a:solidFill>
                  <a:schemeClr val="accent2"/>
                </a:solidFill>
              </a:rPr>
              <a:t>,</a:t>
            </a:r>
            <a:r>
              <a:rPr lang="fr-FR" sz="1200" i="1" dirty="0"/>
              <a:t> le succès du traitement en terme de qualité de vie ainsi que de </a:t>
            </a:r>
            <a:r>
              <a:rPr lang="fr-FR" sz="1200" i="1" dirty="0">
                <a:solidFill>
                  <a:schemeClr val="accent2"/>
                </a:solidFill>
              </a:rPr>
              <a:t>l’inconfort lié au traitement proposé </a:t>
            </a:r>
            <a:r>
              <a:rPr lang="fr-FR" sz="1200" i="1" dirty="0"/>
              <a:t>»</a:t>
            </a:r>
          </a:p>
        </p:txBody>
      </p:sp>
      <p:sp>
        <p:nvSpPr>
          <p:cNvPr id="5"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8866" name="Rectangle 2"/>
          <p:cNvSpPr>
            <a:spLocks noGrp="1" noChangeArrowheads="1"/>
          </p:cNvSpPr>
          <p:nvPr>
            <p:ph type="title"/>
          </p:nvPr>
        </p:nvSpPr>
        <p:spPr/>
        <p:txBody>
          <a:bodyPr/>
          <a:lstStyle/>
          <a:p>
            <a:r>
              <a:rPr lang="fr-CH" dirty="0">
                <a:solidFill>
                  <a:srgbClr val="002060"/>
                </a:solidFill>
              </a:rPr>
              <a:t>Inconfort lié au traitement</a:t>
            </a:r>
            <a:endParaRPr lang="fr-FR" dirty="0">
              <a:solidFill>
                <a:srgbClr val="002060"/>
              </a:solidFill>
            </a:endParaRPr>
          </a:p>
        </p:txBody>
      </p:sp>
      <p:pic>
        <p:nvPicPr>
          <p:cNvPr id="548868" name="Picture 4"/>
          <p:cNvPicPr>
            <a:picLocks noChangeAspect="1" noChangeArrowheads="1"/>
          </p:cNvPicPr>
          <p:nvPr/>
        </p:nvPicPr>
        <p:blipFill>
          <a:blip r:embed="rId2" cstate="print"/>
          <a:srcRect/>
          <a:stretch>
            <a:fillRect/>
          </a:stretch>
        </p:blipFill>
        <p:spPr bwMode="auto">
          <a:xfrm>
            <a:off x="755650" y="1773238"/>
            <a:ext cx="7561263" cy="4524375"/>
          </a:xfrm>
          <a:prstGeom prst="rect">
            <a:avLst/>
          </a:prstGeom>
          <a:noFill/>
          <a:ln w="12700">
            <a:noFill/>
            <a:miter lim="800000"/>
            <a:headEnd type="none" w="sm" len="sm"/>
            <a:tailEnd type="none" w="sm" len="sm"/>
          </a:ln>
          <a:effectLst/>
        </p:spPr>
      </p:pic>
      <p:sp>
        <p:nvSpPr>
          <p:cNvPr id="548869" name="Line 5"/>
          <p:cNvSpPr>
            <a:spLocks noChangeShapeType="1"/>
          </p:cNvSpPr>
          <p:nvPr/>
        </p:nvSpPr>
        <p:spPr bwMode="auto">
          <a:xfrm>
            <a:off x="762000" y="6553200"/>
            <a:ext cx="685800" cy="0"/>
          </a:xfrm>
          <a:prstGeom prst="line">
            <a:avLst/>
          </a:prstGeom>
          <a:noFill/>
          <a:ln w="12700">
            <a:solidFill>
              <a:schemeClr val="tx1"/>
            </a:solidFill>
            <a:round/>
            <a:headEnd type="none" w="sm" len="sm"/>
            <a:tailEnd type="none" w="sm" len="sm"/>
          </a:ln>
          <a:effectLst/>
        </p:spPr>
        <p:txBody>
          <a:bodyPr wrap="none"/>
          <a:lstStyle/>
          <a:p>
            <a:endParaRPr lang="fr-CH"/>
          </a:p>
        </p:txBody>
      </p:sp>
      <p:sp>
        <p:nvSpPr>
          <p:cNvPr id="548870" name="Text Box 6"/>
          <p:cNvSpPr txBox="1">
            <a:spLocks noChangeArrowheads="1"/>
          </p:cNvSpPr>
          <p:nvPr/>
        </p:nvSpPr>
        <p:spPr bwMode="auto">
          <a:xfrm>
            <a:off x="1447800" y="6400800"/>
            <a:ext cx="914400" cy="274638"/>
          </a:xfrm>
          <a:prstGeom prst="rect">
            <a:avLst/>
          </a:prstGeom>
          <a:noFill/>
          <a:ln w="12700">
            <a:noFill/>
            <a:miter lim="800000"/>
            <a:headEnd type="none" w="sm" len="sm"/>
            <a:tailEnd type="none" w="sm" len="sm"/>
          </a:ln>
          <a:effectLst/>
        </p:spPr>
        <p:txBody>
          <a:bodyPr wrap="none">
            <a:spAutoFit/>
          </a:bodyPr>
          <a:lstStyle/>
          <a:p>
            <a:r>
              <a:rPr lang="fr-CH" sz="1200"/>
              <a:t>hydration</a:t>
            </a:r>
            <a:endParaRPr lang="fr-FR" sz="1200"/>
          </a:p>
        </p:txBody>
      </p:sp>
      <p:sp>
        <p:nvSpPr>
          <p:cNvPr id="548871" name="Line 7"/>
          <p:cNvSpPr>
            <a:spLocks noChangeShapeType="1"/>
          </p:cNvSpPr>
          <p:nvPr/>
        </p:nvSpPr>
        <p:spPr bwMode="auto">
          <a:xfrm>
            <a:off x="2743200" y="6553200"/>
            <a:ext cx="685800" cy="0"/>
          </a:xfrm>
          <a:prstGeom prst="line">
            <a:avLst/>
          </a:prstGeom>
          <a:noFill/>
          <a:ln w="12700">
            <a:solidFill>
              <a:schemeClr val="tx1"/>
            </a:solidFill>
            <a:prstDash val="dash"/>
            <a:round/>
            <a:headEnd type="none" w="sm" len="sm"/>
            <a:tailEnd type="none" w="sm" len="sm"/>
          </a:ln>
          <a:effectLst/>
        </p:spPr>
        <p:txBody>
          <a:bodyPr wrap="none"/>
          <a:lstStyle/>
          <a:p>
            <a:endParaRPr lang="fr-CH"/>
          </a:p>
        </p:txBody>
      </p:sp>
      <p:sp>
        <p:nvSpPr>
          <p:cNvPr id="548872" name="Text Box 8"/>
          <p:cNvSpPr txBox="1">
            <a:spLocks noChangeArrowheads="1"/>
          </p:cNvSpPr>
          <p:nvPr/>
        </p:nvSpPr>
        <p:spPr bwMode="auto">
          <a:xfrm>
            <a:off x="3505200" y="6400800"/>
            <a:ext cx="1174750" cy="274638"/>
          </a:xfrm>
          <a:prstGeom prst="rect">
            <a:avLst/>
          </a:prstGeom>
          <a:noFill/>
          <a:ln w="12700">
            <a:noFill/>
            <a:miter lim="800000"/>
            <a:headEnd type="none" w="sm" len="sm"/>
            <a:tailEnd type="none" w="sm" len="sm"/>
          </a:ln>
          <a:effectLst/>
        </p:spPr>
        <p:txBody>
          <a:bodyPr wrap="none">
            <a:spAutoFit/>
          </a:bodyPr>
          <a:lstStyle/>
          <a:p>
            <a:r>
              <a:rPr lang="fr-CH" sz="1200"/>
              <a:t>No hydration</a:t>
            </a:r>
            <a:endParaRPr lang="fr-FR" sz="1200"/>
          </a:p>
        </p:txBody>
      </p:sp>
      <p:sp>
        <p:nvSpPr>
          <p:cNvPr id="548873" name="Text Box 9"/>
          <p:cNvSpPr txBox="1">
            <a:spLocks noChangeArrowheads="1"/>
          </p:cNvSpPr>
          <p:nvPr/>
        </p:nvSpPr>
        <p:spPr bwMode="auto">
          <a:xfrm>
            <a:off x="7315200" y="5181600"/>
            <a:ext cx="750888" cy="274638"/>
          </a:xfrm>
          <a:prstGeom prst="rect">
            <a:avLst/>
          </a:prstGeom>
          <a:noFill/>
          <a:ln w="12700">
            <a:noFill/>
            <a:miter lim="800000"/>
            <a:headEnd type="none" w="sm" len="sm"/>
            <a:tailEnd type="none" w="sm" len="sm"/>
          </a:ln>
          <a:effectLst/>
        </p:spPr>
        <p:txBody>
          <a:bodyPr>
            <a:spAutoFit/>
          </a:bodyPr>
          <a:lstStyle/>
          <a:p>
            <a:r>
              <a:rPr lang="fr-CH" sz="1200"/>
              <a:t>p=0.76</a:t>
            </a:r>
            <a:endParaRPr lang="fr-FR" sz="1200"/>
          </a:p>
        </p:txBody>
      </p:sp>
      <p:sp>
        <p:nvSpPr>
          <p:cNvPr id="548876" name="Text Box 12"/>
          <p:cNvSpPr txBox="1">
            <a:spLocks noChangeArrowheads="1"/>
          </p:cNvSpPr>
          <p:nvPr/>
        </p:nvSpPr>
        <p:spPr bwMode="auto">
          <a:xfrm>
            <a:off x="7391400" y="3276600"/>
            <a:ext cx="750888" cy="274638"/>
          </a:xfrm>
          <a:prstGeom prst="rect">
            <a:avLst/>
          </a:prstGeom>
          <a:noFill/>
          <a:ln w="12700">
            <a:noFill/>
            <a:miter lim="800000"/>
            <a:headEnd type="none" w="sm" len="sm"/>
            <a:tailEnd type="none" w="sm" len="sm"/>
          </a:ln>
          <a:effectLst/>
        </p:spPr>
        <p:txBody>
          <a:bodyPr>
            <a:spAutoFit/>
          </a:bodyPr>
          <a:lstStyle/>
          <a:p>
            <a:r>
              <a:rPr lang="fr-CH" sz="1200"/>
              <a:t>p=0.15</a:t>
            </a:r>
            <a:endParaRPr lang="fr-FR" sz="1200"/>
          </a:p>
        </p:txBody>
      </p:sp>
      <p:sp>
        <p:nvSpPr>
          <p:cNvPr id="548877" name="Text Box 13"/>
          <p:cNvSpPr txBox="1">
            <a:spLocks noChangeArrowheads="1"/>
          </p:cNvSpPr>
          <p:nvPr/>
        </p:nvSpPr>
        <p:spPr bwMode="auto">
          <a:xfrm>
            <a:off x="3200400" y="4876800"/>
            <a:ext cx="914400" cy="274638"/>
          </a:xfrm>
          <a:prstGeom prst="rect">
            <a:avLst/>
          </a:prstGeom>
          <a:noFill/>
          <a:ln w="12700">
            <a:noFill/>
            <a:miter lim="800000"/>
            <a:headEnd type="none" w="sm" len="sm"/>
            <a:tailEnd type="none" w="sm" len="sm"/>
          </a:ln>
          <a:effectLst/>
        </p:spPr>
        <p:txBody>
          <a:bodyPr>
            <a:spAutoFit/>
          </a:bodyPr>
          <a:lstStyle/>
          <a:p>
            <a:r>
              <a:rPr lang="fr-CH" sz="1200"/>
              <a:t>p=0.035</a:t>
            </a:r>
            <a:endParaRPr lang="fr-FR" sz="1200"/>
          </a:p>
        </p:txBody>
      </p:sp>
      <p:sp>
        <p:nvSpPr>
          <p:cNvPr id="548878" name="Text Box 14"/>
          <p:cNvSpPr txBox="1">
            <a:spLocks noChangeArrowheads="1"/>
          </p:cNvSpPr>
          <p:nvPr/>
        </p:nvSpPr>
        <p:spPr bwMode="auto">
          <a:xfrm>
            <a:off x="4679950" y="6553200"/>
            <a:ext cx="2879725" cy="244475"/>
          </a:xfrm>
          <a:prstGeom prst="rect">
            <a:avLst/>
          </a:prstGeom>
          <a:noFill/>
          <a:ln w="12700">
            <a:noFill/>
            <a:miter lim="800000"/>
            <a:headEnd type="none" w="sm" len="sm"/>
            <a:tailEnd type="none" w="sm" len="sm"/>
          </a:ln>
          <a:effectLst/>
        </p:spPr>
        <p:txBody>
          <a:bodyPr wrap="none">
            <a:spAutoFit/>
          </a:bodyPr>
          <a:lstStyle/>
          <a:p>
            <a:r>
              <a:rPr lang="fr-CH" sz="1000" dirty="0" err="1"/>
              <a:t>Morita</a:t>
            </a:r>
            <a:r>
              <a:rPr lang="fr-CH" sz="1000" dirty="0"/>
              <a:t> T 2005. Ann </a:t>
            </a:r>
            <a:r>
              <a:rPr lang="fr-CH" sz="1000" dirty="0" err="1"/>
              <a:t>Oncol</a:t>
            </a:r>
            <a:r>
              <a:rPr lang="fr-CH" sz="1000" dirty="0"/>
              <a:t>. 2005.16:640-7</a:t>
            </a:r>
            <a:endParaRPr lang="fr-FR" sz="1000" dirty="0"/>
          </a:p>
        </p:txBody>
      </p:sp>
      <p:sp>
        <p:nvSpPr>
          <p:cNvPr id="12"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5490" name="Rectangle 2"/>
          <p:cNvSpPr>
            <a:spLocks noGrp="1" noChangeArrowheads="1"/>
          </p:cNvSpPr>
          <p:nvPr>
            <p:ph type="title"/>
          </p:nvPr>
        </p:nvSpPr>
        <p:spPr/>
        <p:txBody>
          <a:bodyPr/>
          <a:lstStyle/>
          <a:p>
            <a:r>
              <a:rPr lang="fr-CH" dirty="0">
                <a:solidFill>
                  <a:srgbClr val="002060"/>
                </a:solidFill>
              </a:rPr>
              <a:t>Inconfort lié au traitement</a:t>
            </a:r>
            <a:endParaRPr lang="fr-FR" dirty="0">
              <a:solidFill>
                <a:srgbClr val="002060"/>
              </a:solidFill>
            </a:endParaRPr>
          </a:p>
        </p:txBody>
      </p:sp>
      <p:sp>
        <p:nvSpPr>
          <p:cNvPr id="575491" name="Rectangle 3"/>
          <p:cNvSpPr>
            <a:spLocks noGrp="1" noChangeArrowheads="1"/>
          </p:cNvSpPr>
          <p:nvPr>
            <p:ph type="body" idx="1"/>
          </p:nvPr>
        </p:nvSpPr>
        <p:spPr/>
        <p:txBody>
          <a:bodyPr/>
          <a:lstStyle/>
          <a:p>
            <a:r>
              <a:rPr lang="fr-CH" sz="2400" dirty="0"/>
              <a:t>Augmentation quantité urine </a:t>
            </a:r>
          </a:p>
          <a:p>
            <a:r>
              <a:rPr lang="fr-CH" sz="2400" dirty="0">
                <a:solidFill>
                  <a:srgbClr val="002060"/>
                </a:solidFill>
              </a:rPr>
              <a:t>Augmentation sécrétion gastro-intestinales</a:t>
            </a:r>
          </a:p>
          <a:p>
            <a:r>
              <a:rPr lang="fr-CH" sz="2400" dirty="0">
                <a:solidFill>
                  <a:srgbClr val="002060"/>
                </a:solidFill>
              </a:rPr>
              <a:t>Augmentation œdèmes-ascite</a:t>
            </a:r>
          </a:p>
          <a:p>
            <a:r>
              <a:rPr lang="fr-CH" sz="2400" dirty="0">
                <a:solidFill>
                  <a:srgbClr val="002060"/>
                </a:solidFill>
              </a:rPr>
              <a:t>Augmentation encombrement bronchique</a:t>
            </a:r>
          </a:p>
          <a:p>
            <a:r>
              <a:rPr lang="fr-CH" sz="2400" dirty="0">
                <a:solidFill>
                  <a:schemeClr val="accent1"/>
                </a:solidFill>
              </a:rPr>
              <a:t>Diminution de la mobilité</a:t>
            </a:r>
          </a:p>
          <a:p>
            <a:r>
              <a:rPr lang="fr-CH" sz="2400" dirty="0">
                <a:solidFill>
                  <a:schemeClr val="accent1"/>
                </a:solidFill>
              </a:rPr>
              <a:t>Voie veineuse-sous-cutanée</a:t>
            </a:r>
            <a:endParaRPr lang="fr-FR" sz="2400" dirty="0">
              <a:solidFill>
                <a:schemeClr val="accent1"/>
              </a:solidFill>
            </a:endParaRPr>
          </a:p>
        </p:txBody>
      </p:sp>
      <p:sp>
        <p:nvSpPr>
          <p:cNvPr id="575492" name="Rectangle 4"/>
          <p:cNvSpPr>
            <a:spLocks noChangeArrowheads="1"/>
          </p:cNvSpPr>
          <p:nvPr/>
        </p:nvSpPr>
        <p:spPr bwMode="auto">
          <a:xfrm>
            <a:off x="642910" y="333375"/>
            <a:ext cx="7535890" cy="457200"/>
          </a:xfrm>
          <a:prstGeom prst="rect">
            <a:avLst/>
          </a:prstGeom>
          <a:noFill/>
          <a:ln w="12700">
            <a:noFill/>
            <a:miter lim="800000"/>
            <a:headEnd type="none" w="sm" len="sm"/>
            <a:tailEnd type="none" w="sm" len="sm"/>
          </a:ln>
          <a:effectLst/>
        </p:spPr>
        <p:txBody>
          <a:bodyPr wrap="square">
            <a:spAutoFit/>
          </a:bodyPr>
          <a:lstStyle/>
          <a:p>
            <a:r>
              <a:rPr lang="fr-FR" sz="1200" i="1" dirty="0"/>
              <a:t>« Lors de la décision d’hydrater ou non, il convient de tenir compte de critères tels que le pronostic</a:t>
            </a:r>
            <a:r>
              <a:rPr lang="fr-FR" sz="1200" i="1" dirty="0">
                <a:solidFill>
                  <a:schemeClr val="accent2"/>
                </a:solidFill>
              </a:rPr>
              <a:t>,</a:t>
            </a:r>
            <a:r>
              <a:rPr lang="fr-FR" sz="1200" i="1" dirty="0"/>
              <a:t> le succès du traitement en terme de qualité de vie ainsi que de </a:t>
            </a:r>
            <a:r>
              <a:rPr lang="fr-FR" sz="1200" i="1" dirty="0">
                <a:solidFill>
                  <a:schemeClr val="accent2"/>
                </a:solidFill>
              </a:rPr>
              <a:t>l’inconfort lié au traitement proposé </a:t>
            </a:r>
            <a:r>
              <a:rPr lang="fr-FR" sz="1200" i="1" dirty="0"/>
              <a:t>»</a:t>
            </a:r>
          </a:p>
        </p:txBody>
      </p:sp>
      <p:sp>
        <p:nvSpPr>
          <p:cNvPr id="5"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02" name="Rectangle 2"/>
          <p:cNvSpPr>
            <a:spLocks noGrp="1" noChangeArrowheads="1"/>
          </p:cNvSpPr>
          <p:nvPr>
            <p:ph type="title"/>
          </p:nvPr>
        </p:nvSpPr>
        <p:spPr/>
        <p:txBody>
          <a:bodyPr/>
          <a:lstStyle/>
          <a:p>
            <a:r>
              <a:rPr lang="fr-CH" dirty="0">
                <a:solidFill>
                  <a:srgbClr val="002060"/>
                </a:solidFill>
              </a:rPr>
              <a:t>Inconfort lié au traitement</a:t>
            </a:r>
            <a:endParaRPr lang="fr-FR" dirty="0">
              <a:solidFill>
                <a:srgbClr val="002060"/>
              </a:solidFill>
            </a:endParaRPr>
          </a:p>
        </p:txBody>
      </p:sp>
      <p:pic>
        <p:nvPicPr>
          <p:cNvPr id="563203" name="Picture 3"/>
          <p:cNvPicPr>
            <a:picLocks noChangeAspect="1" noChangeArrowheads="1"/>
          </p:cNvPicPr>
          <p:nvPr/>
        </p:nvPicPr>
        <p:blipFill>
          <a:blip r:embed="rId2" cstate="print"/>
          <a:srcRect/>
          <a:stretch>
            <a:fillRect/>
          </a:stretch>
        </p:blipFill>
        <p:spPr bwMode="auto">
          <a:xfrm>
            <a:off x="2214546" y="1773238"/>
            <a:ext cx="5715040" cy="4198930"/>
          </a:xfrm>
          <a:prstGeom prst="rect">
            <a:avLst/>
          </a:prstGeom>
          <a:noFill/>
          <a:ln w="12700">
            <a:noFill/>
            <a:miter lim="800000"/>
            <a:headEnd type="none" w="sm" len="sm"/>
            <a:tailEnd type="none" w="sm" len="sm"/>
          </a:ln>
          <a:effectLst/>
        </p:spPr>
      </p:pic>
      <p:sp>
        <p:nvSpPr>
          <p:cNvPr id="563204" name="Rectangle 4"/>
          <p:cNvSpPr>
            <a:spLocks noChangeArrowheads="1"/>
          </p:cNvSpPr>
          <p:nvPr/>
        </p:nvSpPr>
        <p:spPr bwMode="auto">
          <a:xfrm>
            <a:off x="2428860" y="3276600"/>
            <a:ext cx="5743590" cy="652466"/>
          </a:xfrm>
          <a:prstGeom prst="rect">
            <a:avLst/>
          </a:prstGeom>
          <a:noFill/>
          <a:ln w="28575">
            <a:solidFill>
              <a:schemeClr val="accent2"/>
            </a:solidFill>
            <a:miter lim="800000"/>
            <a:headEnd type="none" w="sm" len="sm"/>
            <a:tailEnd type="none" w="sm" len="sm"/>
          </a:ln>
          <a:effectLst/>
        </p:spPr>
        <p:txBody>
          <a:bodyPr wrap="none" anchor="ctr"/>
          <a:lstStyle/>
          <a:p>
            <a:endParaRPr lang="fr-CH"/>
          </a:p>
        </p:txBody>
      </p:sp>
      <p:sp>
        <p:nvSpPr>
          <p:cNvPr id="563205" name="Text Box 5"/>
          <p:cNvSpPr txBox="1">
            <a:spLocks noChangeArrowheads="1"/>
          </p:cNvSpPr>
          <p:nvPr/>
        </p:nvSpPr>
        <p:spPr bwMode="auto">
          <a:xfrm>
            <a:off x="5775325" y="6381750"/>
            <a:ext cx="2879725" cy="244475"/>
          </a:xfrm>
          <a:prstGeom prst="rect">
            <a:avLst/>
          </a:prstGeom>
          <a:noFill/>
          <a:ln w="12700">
            <a:noFill/>
            <a:miter lim="800000"/>
            <a:headEnd type="none" w="sm" len="sm"/>
            <a:tailEnd type="none" w="sm" len="sm"/>
          </a:ln>
          <a:effectLst/>
        </p:spPr>
        <p:txBody>
          <a:bodyPr wrap="none">
            <a:spAutoFit/>
          </a:bodyPr>
          <a:lstStyle/>
          <a:p>
            <a:r>
              <a:rPr lang="fr-CH" sz="1000"/>
              <a:t>Morita T 2005. Ann Oncol. 2005.16:640-7</a:t>
            </a:r>
            <a:endParaRPr lang="fr-FR" sz="1000"/>
          </a:p>
        </p:txBody>
      </p:sp>
      <p:sp>
        <p:nvSpPr>
          <p:cNvPr id="6"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5490" name="Rectangle 2"/>
          <p:cNvSpPr>
            <a:spLocks noGrp="1" noChangeArrowheads="1"/>
          </p:cNvSpPr>
          <p:nvPr>
            <p:ph type="title"/>
          </p:nvPr>
        </p:nvSpPr>
        <p:spPr/>
        <p:txBody>
          <a:bodyPr/>
          <a:lstStyle/>
          <a:p>
            <a:r>
              <a:rPr lang="fr-CH" dirty="0">
                <a:solidFill>
                  <a:srgbClr val="002060"/>
                </a:solidFill>
              </a:rPr>
              <a:t>Inconfort lié au traitement</a:t>
            </a:r>
            <a:endParaRPr lang="fr-FR" dirty="0">
              <a:solidFill>
                <a:srgbClr val="002060"/>
              </a:solidFill>
            </a:endParaRPr>
          </a:p>
        </p:txBody>
      </p:sp>
      <p:sp>
        <p:nvSpPr>
          <p:cNvPr id="575491" name="Rectangle 3"/>
          <p:cNvSpPr>
            <a:spLocks noGrp="1" noChangeArrowheads="1"/>
          </p:cNvSpPr>
          <p:nvPr>
            <p:ph type="body" idx="1"/>
          </p:nvPr>
        </p:nvSpPr>
        <p:spPr/>
        <p:txBody>
          <a:bodyPr/>
          <a:lstStyle/>
          <a:p>
            <a:r>
              <a:rPr lang="fr-CH" sz="2400" dirty="0"/>
              <a:t>Augmentation quantité urine </a:t>
            </a:r>
          </a:p>
          <a:p>
            <a:r>
              <a:rPr lang="fr-CH" sz="2400" dirty="0">
                <a:solidFill>
                  <a:srgbClr val="002060"/>
                </a:solidFill>
              </a:rPr>
              <a:t>Augmentation sécrétion gastro-intestinales</a:t>
            </a:r>
          </a:p>
          <a:p>
            <a:r>
              <a:rPr lang="fr-CH" sz="2400" dirty="0">
                <a:solidFill>
                  <a:srgbClr val="002060"/>
                </a:solidFill>
              </a:rPr>
              <a:t>Augmentation œdèmes-ascite</a:t>
            </a:r>
          </a:p>
          <a:p>
            <a:r>
              <a:rPr lang="fr-CH" sz="2400" dirty="0">
                <a:solidFill>
                  <a:srgbClr val="002060"/>
                </a:solidFill>
              </a:rPr>
              <a:t>Augmentation encombrement bronchique</a:t>
            </a:r>
          </a:p>
          <a:p>
            <a:r>
              <a:rPr lang="fr-CH" sz="2400" dirty="0">
                <a:solidFill>
                  <a:srgbClr val="002060"/>
                </a:solidFill>
              </a:rPr>
              <a:t>Diminution de la mobilité</a:t>
            </a:r>
          </a:p>
          <a:p>
            <a:r>
              <a:rPr lang="fr-CH" sz="2400" dirty="0">
                <a:solidFill>
                  <a:srgbClr val="002060"/>
                </a:solidFill>
              </a:rPr>
              <a:t>Voie veineuse-sous-cutanée</a:t>
            </a:r>
            <a:endParaRPr lang="fr-FR" sz="2400" dirty="0">
              <a:solidFill>
                <a:srgbClr val="002060"/>
              </a:solidFill>
            </a:endParaRPr>
          </a:p>
        </p:txBody>
      </p:sp>
      <p:sp>
        <p:nvSpPr>
          <p:cNvPr id="575492" name="Rectangle 4"/>
          <p:cNvSpPr>
            <a:spLocks noChangeArrowheads="1"/>
          </p:cNvSpPr>
          <p:nvPr/>
        </p:nvSpPr>
        <p:spPr bwMode="auto">
          <a:xfrm>
            <a:off x="1457324" y="333375"/>
            <a:ext cx="6721475" cy="646331"/>
          </a:xfrm>
          <a:prstGeom prst="rect">
            <a:avLst/>
          </a:prstGeom>
          <a:noFill/>
          <a:ln w="12700">
            <a:noFill/>
            <a:miter lim="800000"/>
            <a:headEnd type="none" w="sm" len="sm"/>
            <a:tailEnd type="none" w="sm" len="sm"/>
          </a:ln>
          <a:effectLst/>
        </p:spPr>
        <p:txBody>
          <a:bodyPr wrap="square">
            <a:spAutoFit/>
          </a:bodyPr>
          <a:lstStyle/>
          <a:p>
            <a:r>
              <a:rPr lang="fr-FR" sz="1200" i="1" dirty="0"/>
              <a:t>« Lors de la décision d’hydrater ou non, il convient de tenir compte de critères tels que le pronostic</a:t>
            </a:r>
            <a:r>
              <a:rPr lang="fr-FR" sz="1200" i="1" dirty="0">
                <a:solidFill>
                  <a:schemeClr val="accent2"/>
                </a:solidFill>
              </a:rPr>
              <a:t>,</a:t>
            </a:r>
            <a:r>
              <a:rPr lang="fr-FR" sz="1200" i="1" dirty="0"/>
              <a:t> le succès du traitement en terme de qualité de vie ainsi que de </a:t>
            </a:r>
            <a:r>
              <a:rPr lang="fr-FR" sz="1200" i="1" dirty="0">
                <a:solidFill>
                  <a:schemeClr val="accent2"/>
                </a:solidFill>
              </a:rPr>
              <a:t>l’inconfort lié au traitement proposé </a:t>
            </a:r>
            <a:r>
              <a:rPr lang="fr-FR" sz="1200" i="1" dirty="0"/>
              <a:t>»</a:t>
            </a:r>
          </a:p>
        </p:txBody>
      </p:sp>
      <p:sp>
        <p:nvSpPr>
          <p:cNvPr id="5"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6949" name="Rectangle 1029"/>
          <p:cNvSpPr>
            <a:spLocks noChangeArrowheads="1"/>
          </p:cNvSpPr>
          <p:nvPr/>
        </p:nvSpPr>
        <p:spPr bwMode="auto">
          <a:xfrm>
            <a:off x="179388" y="3933825"/>
            <a:ext cx="8610600" cy="1187450"/>
          </a:xfrm>
          <a:prstGeom prst="rect">
            <a:avLst/>
          </a:prstGeom>
          <a:noFill/>
          <a:ln w="9525">
            <a:noFill/>
            <a:miter lim="800000"/>
            <a:headEnd type="none" w="sm" len="sm"/>
            <a:tailEnd type="none" w="sm" len="sm"/>
          </a:ln>
          <a:effectLst>
            <a:outerShdw dist="17961" dir="2700000" algn="ctr" rotWithShape="0">
              <a:srgbClr val="000099"/>
            </a:outerShdw>
          </a:effectLst>
        </p:spPr>
        <p:txBody>
          <a:bodyPr lIns="92075" tIns="46038" rIns="92075" bIns="46038"/>
          <a:lstStyle/>
          <a:p>
            <a:pPr marL="663575" indent="-568325">
              <a:lnSpc>
                <a:spcPct val="130000"/>
              </a:lnSpc>
              <a:spcBef>
                <a:spcPct val="60000"/>
              </a:spcBef>
              <a:buClr>
                <a:schemeClr val="accent2"/>
              </a:buClr>
              <a:buSzPct val="115000"/>
              <a:buFont typeface="Wingdings" pitchFamily="2" charset="2"/>
              <a:buChar char="Ø"/>
            </a:pPr>
            <a:endParaRPr lang="fr-FR" sz="2000">
              <a:effectLst>
                <a:outerShdw blurRad="38100" dist="38100" dir="2700000" algn="tl">
                  <a:srgbClr val="C0C0C0"/>
                </a:outerShdw>
              </a:effectLst>
            </a:endParaRPr>
          </a:p>
        </p:txBody>
      </p:sp>
      <p:sp>
        <p:nvSpPr>
          <p:cNvPr id="466951" name="Rectangle 1031"/>
          <p:cNvSpPr>
            <a:spLocks noChangeArrowheads="1"/>
          </p:cNvSpPr>
          <p:nvPr/>
        </p:nvSpPr>
        <p:spPr bwMode="auto">
          <a:xfrm>
            <a:off x="3671093" y="6237311"/>
            <a:ext cx="3173413" cy="244475"/>
          </a:xfrm>
          <a:prstGeom prst="rect">
            <a:avLst/>
          </a:prstGeom>
          <a:noFill/>
          <a:ln w="12700">
            <a:noFill/>
            <a:miter lim="800000"/>
            <a:headEnd type="none" w="sm" len="sm"/>
            <a:tailEnd type="none" w="sm" len="sm"/>
          </a:ln>
          <a:effectLst/>
        </p:spPr>
        <p:txBody>
          <a:bodyPr wrap="none">
            <a:spAutoFit/>
          </a:bodyPr>
          <a:lstStyle/>
          <a:p>
            <a:pPr>
              <a:spcBef>
                <a:spcPct val="20000"/>
              </a:spcBef>
              <a:buClr>
                <a:schemeClr val="accent2"/>
              </a:buClr>
              <a:buSzPct val="75000"/>
              <a:buFont typeface="Wingdings" pitchFamily="2" charset="2"/>
              <a:buNone/>
            </a:pPr>
            <a:r>
              <a:rPr lang="fr-CH" sz="1000" dirty="0">
                <a:effectLst>
                  <a:outerShdw blurRad="38100" dist="38100" dir="2700000" algn="tl">
                    <a:srgbClr val="C0C0C0"/>
                  </a:outerShdw>
                </a:effectLst>
              </a:rPr>
              <a:t>Steiner N, </a:t>
            </a:r>
            <a:r>
              <a:rPr lang="fr-CH" sz="1000" dirty="0" err="1">
                <a:effectLst>
                  <a:outerShdw blurRad="38100" dist="38100" dir="2700000" algn="tl">
                    <a:srgbClr val="C0C0C0"/>
                  </a:outerShdw>
                </a:effectLst>
              </a:rPr>
              <a:t>Bruera</a:t>
            </a:r>
            <a:r>
              <a:rPr lang="fr-CH" sz="1000" dirty="0">
                <a:effectLst>
                  <a:outerShdw blurRad="38100" dist="38100" dir="2700000" algn="tl">
                    <a:srgbClr val="C0C0C0"/>
                  </a:outerShdw>
                </a:effectLst>
              </a:rPr>
              <a:t> E. </a:t>
            </a:r>
            <a:r>
              <a:rPr lang="fr-CH" sz="1000" i="1" dirty="0">
                <a:effectLst>
                  <a:outerShdw blurRad="38100" dist="38100" dir="2700000" algn="tl">
                    <a:srgbClr val="C0C0C0"/>
                  </a:outerShdw>
                </a:effectLst>
              </a:rPr>
              <a:t>J </a:t>
            </a:r>
            <a:r>
              <a:rPr lang="fr-CH" sz="1000" i="1" dirty="0" err="1">
                <a:effectLst>
                  <a:outerShdw blurRad="38100" dist="38100" dir="2700000" algn="tl">
                    <a:srgbClr val="C0C0C0"/>
                  </a:outerShdw>
                </a:effectLst>
              </a:rPr>
              <a:t>Pall</a:t>
            </a:r>
            <a:r>
              <a:rPr lang="fr-CH" sz="1000" i="1" dirty="0">
                <a:effectLst>
                  <a:outerShdw blurRad="38100" dist="38100" dir="2700000" algn="tl">
                    <a:srgbClr val="C0C0C0"/>
                  </a:outerShdw>
                </a:effectLst>
              </a:rPr>
              <a:t> Care</a:t>
            </a:r>
            <a:r>
              <a:rPr lang="fr-CH" sz="1000" dirty="0">
                <a:effectLst>
                  <a:outerShdw blurRad="38100" dist="38100" dir="2700000" algn="tl">
                    <a:srgbClr val="C0C0C0"/>
                  </a:outerShdw>
                </a:effectLst>
              </a:rPr>
              <a:t> 1998;14:6-13.</a:t>
            </a:r>
            <a:endParaRPr lang="fr-FR" sz="1000" dirty="0">
              <a:effectLst>
                <a:outerShdw blurRad="38100" dist="38100" dir="2700000" algn="tl">
                  <a:srgbClr val="C0C0C0"/>
                </a:outerShdw>
              </a:effectLst>
            </a:endParaRPr>
          </a:p>
        </p:txBody>
      </p:sp>
      <p:sp>
        <p:nvSpPr>
          <p:cNvPr id="6" name="Espace réservé du contenu 5"/>
          <p:cNvSpPr>
            <a:spLocks noGrp="1"/>
          </p:cNvSpPr>
          <p:nvPr>
            <p:ph sz="half" idx="2"/>
          </p:nvPr>
        </p:nvSpPr>
        <p:spPr/>
        <p:txBody>
          <a:bodyPr/>
          <a:lstStyle/>
          <a:p>
            <a:pPr marL="663575" indent="-568325">
              <a:lnSpc>
                <a:spcPct val="130000"/>
              </a:lnSpc>
              <a:spcBef>
                <a:spcPct val="60000"/>
              </a:spcBef>
              <a:buSzPct val="115000"/>
              <a:buNone/>
            </a:pPr>
            <a:r>
              <a:rPr lang="fr-CH" sz="2800" dirty="0" smtClean="0"/>
              <a:t>Les besoins en eau sont diminués</a:t>
            </a:r>
            <a:r>
              <a:rPr lang="fr-CH" sz="2800" b="1" dirty="0" smtClean="0"/>
              <a:t>	</a:t>
            </a:r>
          </a:p>
          <a:p>
            <a:pPr marL="1241425" lvl="1" indent="-285750">
              <a:lnSpc>
                <a:spcPct val="80000"/>
              </a:lnSpc>
            </a:pPr>
            <a:r>
              <a:rPr lang="fr-CH" sz="2200" dirty="0" smtClean="0"/>
              <a:t>Diminution du poids corporel</a:t>
            </a:r>
          </a:p>
          <a:p>
            <a:pPr marL="1241425" lvl="1" indent="-285750">
              <a:lnSpc>
                <a:spcPct val="80000"/>
              </a:lnSpc>
            </a:pPr>
            <a:r>
              <a:rPr lang="fr-CH" sz="2200" dirty="0" smtClean="0"/>
              <a:t>Diminution de la clearance de l’eau libre secondaire à SIADH, médicaments (morphine…) </a:t>
            </a:r>
          </a:p>
          <a:p>
            <a:pPr marL="1241425" lvl="1" indent="-285750">
              <a:lnSpc>
                <a:spcPct val="80000"/>
              </a:lnSpc>
            </a:pPr>
            <a:r>
              <a:rPr lang="fr-CH" sz="2200" dirty="0" smtClean="0"/>
              <a:t>Diminution des pertes insensibles secondairement à une diminution de l’activité physique</a:t>
            </a:r>
          </a:p>
          <a:p>
            <a:pPr marL="663575" indent="-568325">
              <a:lnSpc>
                <a:spcPct val="80000"/>
              </a:lnSpc>
              <a:buNone/>
            </a:pPr>
            <a:r>
              <a:rPr lang="fr-CH" sz="2400" dirty="0" smtClean="0"/>
              <a:t>Normal: environ 2-2.5l</a:t>
            </a:r>
          </a:p>
          <a:p>
            <a:pPr marL="663575" indent="-568325">
              <a:lnSpc>
                <a:spcPct val="80000"/>
              </a:lnSpc>
              <a:buNone/>
            </a:pPr>
            <a:r>
              <a:rPr lang="fr-CH" sz="2400" dirty="0" smtClean="0"/>
              <a:t>Patient en fin de vie: environ: 1L</a:t>
            </a:r>
          </a:p>
          <a:p>
            <a:endParaRPr lang="fr-CH" dirty="0"/>
          </a:p>
        </p:txBody>
      </p:sp>
      <p:sp>
        <p:nvSpPr>
          <p:cNvPr id="7" name="Titre 6"/>
          <p:cNvSpPr>
            <a:spLocks noGrp="1"/>
          </p:cNvSpPr>
          <p:nvPr>
            <p:ph type="title"/>
          </p:nvPr>
        </p:nvSpPr>
        <p:spPr/>
        <p:txBody>
          <a:bodyPr/>
          <a:lstStyle/>
          <a:p>
            <a:r>
              <a:rPr lang="fr-CH" dirty="0" smtClean="0">
                <a:solidFill>
                  <a:srgbClr val="002060"/>
                </a:solidFill>
              </a:rPr>
              <a:t>Aspects pratiques</a:t>
            </a:r>
            <a:endParaRPr lang="fr-CH" dirty="0">
              <a:solidFill>
                <a:srgbClr val="002060"/>
              </a:solidFill>
            </a:endParaRPr>
          </a:p>
        </p:txBody>
      </p:sp>
      <p:sp>
        <p:nvSpPr>
          <p:cNvPr id="8" name="ZoneTexte 5"/>
          <p:cNvSpPr txBox="1"/>
          <p:nvPr/>
        </p:nvSpPr>
        <p:spPr>
          <a:xfrm>
            <a:off x="0" y="1571612"/>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slow" advClick="0" advTm="16000">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28596" y="-41289"/>
            <a:ext cx="7772400" cy="1470025"/>
          </a:xfrm>
        </p:spPr>
        <p:txBody>
          <a:bodyPr>
            <a:normAutofit/>
          </a:bodyPr>
          <a:lstStyle/>
          <a:p>
            <a:pPr eaLnBrk="1" hangingPunct="1"/>
            <a:r>
              <a:rPr lang="fr-FR" sz="4800" dirty="0" smtClean="0"/>
              <a:t>La dyspnée</a:t>
            </a:r>
          </a:p>
        </p:txBody>
      </p:sp>
      <p:sp>
        <p:nvSpPr>
          <p:cNvPr id="7" name="ZoneTexte 6"/>
          <p:cNvSpPr txBox="1"/>
          <p:nvPr/>
        </p:nvSpPr>
        <p:spPr>
          <a:xfrm>
            <a:off x="0" y="1643050"/>
            <a:ext cx="9144000" cy="215444"/>
          </a:xfrm>
          <a:prstGeom prst="rect">
            <a:avLst/>
          </a:prstGeom>
          <a:solidFill>
            <a:schemeClr val="tx2">
              <a:lumMod val="50000"/>
            </a:schemeClr>
          </a:solidFill>
        </p:spPr>
        <p:txBody>
          <a:bodyPr wrap="square" rtlCol="0">
            <a:spAutoFit/>
          </a:bodyPr>
          <a:lstStyle/>
          <a:p>
            <a:endParaRPr lang="fr-CH" sz="800" dirty="0"/>
          </a:p>
        </p:txBody>
      </p:sp>
      <p:pic>
        <p:nvPicPr>
          <p:cNvPr id="373761" name="Picture 1"/>
          <p:cNvPicPr>
            <a:picLocks noChangeAspect="1" noChangeArrowheads="1"/>
          </p:cNvPicPr>
          <p:nvPr/>
        </p:nvPicPr>
        <p:blipFill>
          <a:blip r:embed="rId2"/>
          <a:srcRect/>
          <a:stretch>
            <a:fillRect/>
          </a:stretch>
        </p:blipFill>
        <p:spPr bwMode="auto">
          <a:xfrm>
            <a:off x="428596" y="2357430"/>
            <a:ext cx="7772400" cy="43053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46" name="Rectangle 6"/>
          <p:cNvSpPr>
            <a:spLocks noChangeArrowheads="1"/>
          </p:cNvSpPr>
          <p:nvPr/>
        </p:nvSpPr>
        <p:spPr bwMode="auto">
          <a:xfrm>
            <a:off x="533400" y="4343400"/>
            <a:ext cx="7848600" cy="1314450"/>
          </a:xfrm>
          <a:prstGeom prst="rect">
            <a:avLst/>
          </a:prstGeom>
          <a:noFill/>
          <a:ln w="9525">
            <a:noFill/>
            <a:miter lim="800000"/>
            <a:headEnd type="none" w="sm" len="sm"/>
            <a:tailEnd type="none" w="sm" len="sm"/>
          </a:ln>
          <a:effectLst>
            <a:outerShdw dist="17961" dir="2700000" algn="ctr" rotWithShape="0">
              <a:srgbClr val="000099"/>
            </a:outerShdw>
          </a:effectLst>
        </p:spPr>
        <p:txBody>
          <a:bodyPr lIns="92075" tIns="46038" rIns="92075" bIns="46038"/>
          <a:lstStyle/>
          <a:p>
            <a:pPr marL="577850" indent="-577850" algn="just">
              <a:lnSpc>
                <a:spcPct val="125000"/>
              </a:lnSpc>
              <a:spcBef>
                <a:spcPct val="20000"/>
              </a:spcBef>
              <a:buClr>
                <a:schemeClr val="hlink"/>
              </a:buClr>
              <a:buSzPct val="110000"/>
              <a:buFont typeface="Wingdings" pitchFamily="2" charset="2"/>
              <a:buChar char="Ø"/>
            </a:pPr>
            <a:endParaRPr lang="fr-FR" sz="2000">
              <a:latin typeface="Comic Sans MS" pitchFamily="66" charset="0"/>
            </a:endParaRPr>
          </a:p>
        </p:txBody>
      </p:sp>
      <p:sp>
        <p:nvSpPr>
          <p:cNvPr id="5" name="Espace réservé du contenu 4"/>
          <p:cNvSpPr>
            <a:spLocks noGrp="1"/>
          </p:cNvSpPr>
          <p:nvPr>
            <p:ph sz="half" idx="2"/>
          </p:nvPr>
        </p:nvSpPr>
        <p:spPr/>
        <p:txBody>
          <a:bodyPr/>
          <a:lstStyle/>
          <a:p>
            <a:pPr marL="577850" indent="-577850">
              <a:lnSpc>
                <a:spcPct val="90000"/>
              </a:lnSpc>
              <a:buFont typeface="Wingdings" pitchFamily="2" charset="2"/>
              <a:buChar char="Ø"/>
            </a:pPr>
            <a:r>
              <a:rPr lang="fr-CH" sz="1900" b="1" dirty="0" smtClean="0"/>
              <a:t>Sous-cutan</a:t>
            </a:r>
            <a:r>
              <a:rPr lang="fr-CH" sz="1900" b="1" dirty="0" smtClean="0">
                <a:latin typeface="Comic Sans MS"/>
              </a:rPr>
              <a:t>é</a:t>
            </a:r>
            <a:r>
              <a:rPr lang="fr-CH" sz="1900" b="1" dirty="0" smtClean="0"/>
              <a:t>e :</a:t>
            </a:r>
            <a:r>
              <a:rPr lang="fr-CH" sz="1900" dirty="0" smtClean="0"/>
              <a:t> </a:t>
            </a:r>
          </a:p>
          <a:p>
            <a:pPr marL="1054100" lvl="1" indent="-285750">
              <a:lnSpc>
                <a:spcPct val="110000"/>
              </a:lnSpc>
              <a:buClr>
                <a:schemeClr val="accent1"/>
              </a:buClr>
              <a:buSzPct val="110000"/>
              <a:buFontTx/>
              <a:buChar char="•"/>
            </a:pPr>
            <a:r>
              <a:rPr lang="fr-CH" sz="1700" dirty="0" smtClean="0"/>
              <a:t>premier choix</a:t>
            </a:r>
          </a:p>
          <a:p>
            <a:pPr marL="1054100" lvl="1" indent="-285750">
              <a:lnSpc>
                <a:spcPct val="110000"/>
              </a:lnSpc>
              <a:buClr>
                <a:schemeClr val="accent1"/>
              </a:buClr>
              <a:buSzPct val="110000"/>
              <a:buFontTx/>
              <a:buChar char="•"/>
            </a:pPr>
            <a:r>
              <a:rPr lang="fr-CH" sz="1700" dirty="0" err="1" smtClean="0"/>
              <a:t>NaCl</a:t>
            </a:r>
            <a:r>
              <a:rPr lang="fr-CH" sz="1700" dirty="0" smtClean="0"/>
              <a:t> 0.9% 500-1000ml par site injection</a:t>
            </a:r>
          </a:p>
          <a:p>
            <a:pPr marL="1054100" lvl="1" indent="-285750">
              <a:lnSpc>
                <a:spcPct val="110000"/>
              </a:lnSpc>
              <a:buClr>
                <a:schemeClr val="accent1"/>
              </a:buClr>
              <a:buSzPct val="110000"/>
              <a:buFontTx/>
              <a:buChar char="•"/>
            </a:pPr>
            <a:r>
              <a:rPr lang="fr-CH" sz="1700" dirty="0" smtClean="0">
                <a:latin typeface="Comic Sans MS"/>
              </a:rPr>
              <a:t>À</a:t>
            </a:r>
            <a:r>
              <a:rPr lang="fr-CH" sz="1700" dirty="0" smtClean="0"/>
              <a:t> adapter selon les besoins (diarrh</a:t>
            </a:r>
            <a:r>
              <a:rPr lang="fr-CH" sz="1700" dirty="0" smtClean="0">
                <a:latin typeface="Comic Sans MS"/>
              </a:rPr>
              <a:t>é</a:t>
            </a:r>
            <a:r>
              <a:rPr lang="fr-CH" sz="1700" dirty="0" smtClean="0"/>
              <a:t>es, fi</a:t>
            </a:r>
            <a:r>
              <a:rPr lang="fr-CH" sz="1700" dirty="0" smtClean="0">
                <a:latin typeface="Comic Sans MS"/>
              </a:rPr>
              <a:t>è</a:t>
            </a:r>
            <a:r>
              <a:rPr lang="fr-CH" sz="1700" dirty="0" smtClean="0"/>
              <a:t>vre</a:t>
            </a:r>
            <a:r>
              <a:rPr lang="fr-CH" sz="1700" dirty="0" smtClean="0">
                <a:latin typeface="Comic Sans MS"/>
              </a:rPr>
              <a:t>…</a:t>
            </a:r>
            <a:r>
              <a:rPr lang="fr-CH" sz="1700" dirty="0" smtClean="0"/>
              <a:t>)</a:t>
            </a:r>
          </a:p>
          <a:p>
            <a:pPr marL="1054100" lvl="1" indent="-285750">
              <a:lnSpc>
                <a:spcPct val="110000"/>
              </a:lnSpc>
              <a:buClr>
                <a:schemeClr val="accent1"/>
              </a:buClr>
              <a:buSzPct val="110000"/>
              <a:buFontTx/>
              <a:buChar char="•"/>
            </a:pPr>
            <a:r>
              <a:rPr lang="fr-CH" sz="1700" dirty="0" err="1" smtClean="0"/>
              <a:t>NaCl</a:t>
            </a:r>
            <a:r>
              <a:rPr lang="fr-CH" sz="1700" dirty="0" smtClean="0"/>
              <a:t> 0.9% 2/3, G5% 1/3</a:t>
            </a:r>
          </a:p>
          <a:p>
            <a:pPr marL="1054100" lvl="1" indent="-285750">
              <a:lnSpc>
                <a:spcPct val="110000"/>
              </a:lnSpc>
              <a:buClr>
                <a:schemeClr val="accent1"/>
              </a:buClr>
              <a:buSzPct val="110000"/>
              <a:buFontTx/>
              <a:buChar char="•"/>
            </a:pPr>
            <a:r>
              <a:rPr lang="fr-CH" sz="1700" dirty="0" smtClean="0"/>
              <a:t>Max </a:t>
            </a:r>
            <a:r>
              <a:rPr lang="fr-CH" sz="1700" dirty="0" err="1" smtClean="0"/>
              <a:t>KCl</a:t>
            </a:r>
            <a:r>
              <a:rPr lang="fr-CH" sz="1700" dirty="0" smtClean="0"/>
              <a:t> 30 </a:t>
            </a:r>
            <a:r>
              <a:rPr lang="fr-CH" sz="1700" dirty="0" err="1" smtClean="0"/>
              <a:t>meq</a:t>
            </a:r>
            <a:r>
              <a:rPr lang="fr-CH" sz="1700" dirty="0" smtClean="0"/>
              <a:t> par 1000ml</a:t>
            </a:r>
          </a:p>
          <a:p>
            <a:pPr marL="1054100" lvl="1" indent="-285750">
              <a:lnSpc>
                <a:spcPct val="110000"/>
              </a:lnSpc>
              <a:buClr>
                <a:schemeClr val="accent1"/>
              </a:buClr>
              <a:buSzPct val="110000"/>
              <a:buFontTx/>
              <a:buChar char="•"/>
            </a:pPr>
            <a:r>
              <a:rPr lang="fr-CH" sz="1700" dirty="0" smtClean="0"/>
              <a:t>l</a:t>
            </a:r>
            <a:r>
              <a:rPr lang="fr-CH" sz="1700" dirty="0" smtClean="0">
                <a:latin typeface="Comic Sans MS"/>
              </a:rPr>
              <a:t>’</a:t>
            </a:r>
            <a:r>
              <a:rPr lang="fr-CH" sz="1700" dirty="0" smtClean="0"/>
              <a:t>ajout de </a:t>
            </a:r>
            <a:r>
              <a:rPr lang="fr-CH" sz="1700" dirty="0" err="1" smtClean="0"/>
              <a:t>hyaluronidase</a:t>
            </a:r>
            <a:r>
              <a:rPr lang="fr-CH" sz="1700" dirty="0" smtClean="0"/>
              <a:t> inutile</a:t>
            </a:r>
          </a:p>
          <a:p>
            <a:pPr marL="1054100" lvl="1" indent="-285750">
              <a:lnSpc>
                <a:spcPct val="110000"/>
              </a:lnSpc>
              <a:buClr>
                <a:schemeClr val="accent1"/>
              </a:buClr>
              <a:buSzPct val="110000"/>
              <a:buFontTx/>
              <a:buChar char="•"/>
            </a:pPr>
            <a:r>
              <a:rPr lang="fr-CH" sz="1700" dirty="0" smtClean="0"/>
              <a:t>Site injection: cuisse, sous-claviculaire, </a:t>
            </a:r>
            <a:r>
              <a:rPr lang="fr-CH" sz="1700" dirty="0" err="1" smtClean="0"/>
              <a:t>sus-scapulaire</a:t>
            </a:r>
            <a:r>
              <a:rPr lang="fr-CH" sz="1700" dirty="0" smtClean="0"/>
              <a:t>, abdominal</a:t>
            </a:r>
          </a:p>
          <a:p>
            <a:pPr marL="1054100" lvl="1" indent="-285750">
              <a:lnSpc>
                <a:spcPct val="110000"/>
              </a:lnSpc>
              <a:buClr>
                <a:schemeClr val="accent1"/>
              </a:buClr>
              <a:buSzPct val="110000"/>
              <a:buFontTx/>
              <a:buChar char="•"/>
            </a:pPr>
            <a:r>
              <a:rPr lang="fr-CH" sz="1700" dirty="0" smtClean="0"/>
              <a:t>Site injection peut être utilis</a:t>
            </a:r>
            <a:r>
              <a:rPr lang="fr-CH" sz="1700" dirty="0" smtClean="0">
                <a:latin typeface="Comic Sans MS"/>
              </a:rPr>
              <a:t>é</a:t>
            </a:r>
            <a:r>
              <a:rPr lang="fr-CH" sz="1700" dirty="0" smtClean="0"/>
              <a:t> pendant 5-7j (</a:t>
            </a:r>
            <a:r>
              <a:rPr lang="fr-CH" sz="1700" dirty="0" err="1" smtClean="0"/>
              <a:t>butterfly</a:t>
            </a:r>
            <a:r>
              <a:rPr lang="fr-CH" sz="1700" dirty="0" smtClean="0"/>
              <a:t>-</a:t>
            </a:r>
            <a:r>
              <a:rPr lang="fr-CH" sz="1700" dirty="0" err="1" smtClean="0"/>
              <a:t>venflon</a:t>
            </a:r>
            <a:r>
              <a:rPr lang="fr-CH" sz="1700" dirty="0" smtClean="0"/>
              <a:t> bleu)</a:t>
            </a:r>
          </a:p>
          <a:p>
            <a:endParaRPr lang="fr-CH" dirty="0"/>
          </a:p>
        </p:txBody>
      </p:sp>
      <p:sp>
        <p:nvSpPr>
          <p:cNvPr id="6" name="Titre 5"/>
          <p:cNvSpPr>
            <a:spLocks noGrp="1"/>
          </p:cNvSpPr>
          <p:nvPr>
            <p:ph type="title"/>
          </p:nvPr>
        </p:nvSpPr>
        <p:spPr/>
        <p:txBody>
          <a:bodyPr/>
          <a:lstStyle/>
          <a:p>
            <a:r>
              <a:rPr lang="fr-CH" dirty="0" smtClean="0">
                <a:solidFill>
                  <a:srgbClr val="002060"/>
                </a:solidFill>
              </a:rPr>
              <a:t>Aspects pratiques (2)</a:t>
            </a:r>
            <a:endParaRPr lang="fr-CH" dirty="0">
              <a:solidFill>
                <a:srgbClr val="002060"/>
              </a:solidFill>
            </a:endParaRPr>
          </a:p>
        </p:txBody>
      </p:sp>
      <p:sp>
        <p:nvSpPr>
          <p:cNvPr id="7" name="ZoneTexte 5"/>
          <p:cNvSpPr txBox="1"/>
          <p:nvPr/>
        </p:nvSpPr>
        <p:spPr>
          <a:xfrm>
            <a:off x="0" y="1613356"/>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ransition spd="slow" advClick="0" advTm="16000">
    <p:wip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9954" name="Rectangle 2"/>
          <p:cNvSpPr>
            <a:spLocks noGrp="1" noChangeArrowheads="1"/>
          </p:cNvSpPr>
          <p:nvPr>
            <p:ph type="title"/>
          </p:nvPr>
        </p:nvSpPr>
        <p:spPr>
          <a:xfrm>
            <a:off x="1371600" y="457200"/>
            <a:ext cx="7772400" cy="1143000"/>
          </a:xfrm>
          <a:noFill/>
          <a:ln/>
          <a:effectLst>
            <a:outerShdw dist="28398" dir="1593903" algn="ctr" rotWithShape="0">
              <a:srgbClr val="0000B0"/>
            </a:outerShdw>
          </a:effectLst>
        </p:spPr>
        <p:txBody>
          <a:bodyPr lIns="92075" tIns="46038" rIns="92075" bIns="46038" anchor="ctr"/>
          <a:lstStyle/>
          <a:p>
            <a:pPr>
              <a:lnSpc>
                <a:spcPct val="90000"/>
              </a:lnSpc>
            </a:pPr>
            <a:r>
              <a:rPr lang="fr-CH" b="0" dirty="0">
                <a:solidFill>
                  <a:srgbClr val="002060"/>
                </a:solidFill>
              </a:rPr>
              <a:t>Aspects pratiques (3)</a:t>
            </a:r>
            <a:endParaRPr lang="fr-FR" b="0" dirty="0">
              <a:solidFill>
                <a:srgbClr val="002060"/>
              </a:solidFill>
            </a:endParaRPr>
          </a:p>
        </p:txBody>
      </p:sp>
      <p:sp>
        <p:nvSpPr>
          <p:cNvPr id="509956" name="Rectangle 4"/>
          <p:cNvSpPr>
            <a:spLocks noChangeArrowheads="1"/>
          </p:cNvSpPr>
          <p:nvPr/>
        </p:nvSpPr>
        <p:spPr bwMode="auto">
          <a:xfrm>
            <a:off x="533400" y="4343400"/>
            <a:ext cx="7848600" cy="1314450"/>
          </a:xfrm>
          <a:prstGeom prst="rect">
            <a:avLst/>
          </a:prstGeom>
          <a:noFill/>
          <a:ln w="9525">
            <a:noFill/>
            <a:miter lim="800000"/>
            <a:headEnd type="none" w="sm" len="sm"/>
            <a:tailEnd type="none" w="sm" len="sm"/>
          </a:ln>
          <a:effectLst>
            <a:outerShdw dist="17961" dir="2700000" algn="ctr" rotWithShape="0">
              <a:srgbClr val="000099"/>
            </a:outerShdw>
          </a:effectLst>
        </p:spPr>
        <p:txBody>
          <a:bodyPr lIns="92075" tIns="46038" rIns="92075" bIns="46038"/>
          <a:lstStyle/>
          <a:p>
            <a:pPr marL="577850" indent="-577850" algn="just">
              <a:lnSpc>
                <a:spcPct val="125000"/>
              </a:lnSpc>
              <a:spcBef>
                <a:spcPct val="20000"/>
              </a:spcBef>
              <a:buClr>
                <a:schemeClr val="hlink"/>
              </a:buClr>
              <a:buSzPct val="110000"/>
              <a:buFont typeface="Wingdings" pitchFamily="2" charset="2"/>
              <a:buChar char="Ø"/>
            </a:pPr>
            <a:endParaRPr lang="fr-FR" sz="2000">
              <a:latin typeface="Comic Sans MS" pitchFamily="66" charset="0"/>
            </a:endParaRPr>
          </a:p>
        </p:txBody>
      </p:sp>
      <p:sp>
        <p:nvSpPr>
          <p:cNvPr id="5" name="Espace réservé du contenu 4"/>
          <p:cNvSpPr>
            <a:spLocks noGrp="1"/>
          </p:cNvSpPr>
          <p:nvPr>
            <p:ph idx="1"/>
          </p:nvPr>
        </p:nvSpPr>
        <p:spPr/>
        <p:txBody>
          <a:bodyPr/>
          <a:lstStyle/>
          <a:p>
            <a:pPr marL="577850" indent="-577850">
              <a:lnSpc>
                <a:spcPct val="90000"/>
              </a:lnSpc>
              <a:buFont typeface="Wingdings" pitchFamily="2" charset="2"/>
              <a:buChar char="Ø"/>
            </a:pPr>
            <a:r>
              <a:rPr lang="fr-CH" sz="1900" b="1" dirty="0" smtClean="0"/>
              <a:t>Intraveineuse  ( y compris port-</a:t>
            </a:r>
            <a:r>
              <a:rPr lang="fr-CH" sz="1900" b="1" dirty="0" smtClean="0">
                <a:latin typeface="Comic Sans MS"/>
              </a:rPr>
              <a:t>à</a:t>
            </a:r>
            <a:r>
              <a:rPr lang="fr-CH" sz="1900" b="1" dirty="0" smtClean="0"/>
              <a:t>-</a:t>
            </a:r>
            <a:r>
              <a:rPr lang="fr-CH" sz="1900" b="1" dirty="0" err="1" smtClean="0"/>
              <a:t>caths</a:t>
            </a:r>
            <a:r>
              <a:rPr lang="fr-CH" sz="1900" b="1" dirty="0" smtClean="0"/>
              <a:t>), si et seulement si :</a:t>
            </a:r>
          </a:p>
          <a:p>
            <a:pPr marL="1054100" lvl="1" indent="-285750" algn="just">
              <a:lnSpc>
                <a:spcPct val="130000"/>
              </a:lnSpc>
              <a:buClr>
                <a:schemeClr val="accent1"/>
              </a:buClr>
            </a:pPr>
            <a:r>
              <a:rPr lang="fr-CH" sz="1700" dirty="0" smtClean="0"/>
              <a:t>indiquée pour d’autres raisons</a:t>
            </a:r>
          </a:p>
          <a:p>
            <a:pPr marL="1054100" lvl="1" indent="-285750" algn="just">
              <a:lnSpc>
                <a:spcPct val="130000"/>
              </a:lnSpc>
              <a:buClr>
                <a:schemeClr val="accent1"/>
              </a:buClr>
            </a:pPr>
            <a:r>
              <a:rPr lang="fr-CH" sz="1700" dirty="0" smtClean="0"/>
              <a:t>voie sous-cutanée  contre-indiquée</a:t>
            </a:r>
          </a:p>
          <a:p>
            <a:pPr marL="1054100" lvl="1" indent="-285750" algn="just">
              <a:lnSpc>
                <a:spcPct val="130000"/>
              </a:lnSpc>
              <a:buClr>
                <a:schemeClr val="accent1"/>
              </a:buClr>
            </a:pPr>
            <a:r>
              <a:rPr lang="fr-CH" sz="1700" dirty="0" smtClean="0"/>
              <a:t>troubles de la crase +++, hématomes secondaires à la voie sous-cutanée </a:t>
            </a:r>
          </a:p>
          <a:p>
            <a:pPr marL="577850" indent="-577850" algn="just">
              <a:lnSpc>
                <a:spcPct val="125000"/>
              </a:lnSpc>
              <a:buFont typeface="Wingdings" pitchFamily="2" charset="2"/>
              <a:buChar char="Ø"/>
            </a:pPr>
            <a:endParaRPr lang="fr-CH" sz="1900" dirty="0" smtClean="0"/>
          </a:p>
          <a:p>
            <a:pPr marL="577850" indent="-577850" algn="just">
              <a:lnSpc>
                <a:spcPct val="125000"/>
              </a:lnSpc>
              <a:buFont typeface="Wingdings" pitchFamily="2" charset="2"/>
              <a:buChar char="Ø"/>
            </a:pPr>
            <a:r>
              <a:rPr lang="fr-CH" sz="1900" b="1" dirty="0" err="1" smtClean="0"/>
              <a:t>Ent</a:t>
            </a:r>
            <a:r>
              <a:rPr lang="fr-CH" sz="1900" b="1" dirty="0" err="1" smtClean="0">
                <a:latin typeface="Comic Sans MS"/>
              </a:rPr>
              <a:t>é</a:t>
            </a:r>
            <a:r>
              <a:rPr lang="fr-CH" sz="1900" b="1" dirty="0" err="1" smtClean="0"/>
              <a:t>rale</a:t>
            </a:r>
            <a:r>
              <a:rPr lang="fr-CH" sz="1900" b="1" dirty="0" smtClean="0"/>
              <a:t> :</a:t>
            </a:r>
            <a:r>
              <a:rPr lang="fr-CH" sz="1900" dirty="0" smtClean="0"/>
              <a:t> besoin d</a:t>
            </a:r>
            <a:r>
              <a:rPr lang="fr-CH" sz="1900" dirty="0" smtClean="0">
                <a:latin typeface="Comic Sans MS"/>
              </a:rPr>
              <a:t>’</a:t>
            </a:r>
            <a:r>
              <a:rPr lang="fr-CH" sz="1900" dirty="0" smtClean="0"/>
              <a:t>hydratation </a:t>
            </a:r>
            <a:r>
              <a:rPr lang="fr-CH" sz="1900" u="sng" dirty="0" smtClean="0"/>
              <a:t>et</a:t>
            </a:r>
            <a:r>
              <a:rPr lang="fr-CH" sz="1900" dirty="0" smtClean="0"/>
              <a:t> de nutrition (chez patients dysphagiques avec ca ORL par ex.)</a:t>
            </a:r>
            <a:endParaRPr lang="fr-FR" sz="1900" dirty="0" smtClean="0"/>
          </a:p>
          <a:p>
            <a:endParaRPr lang="fr-CH" dirty="0"/>
          </a:p>
        </p:txBody>
      </p:sp>
      <p:sp>
        <p:nvSpPr>
          <p:cNvPr id="6" name="ZoneTexte 5"/>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3570" name="Rectangle 2"/>
          <p:cNvSpPr>
            <a:spLocks noGrp="1" noChangeArrowheads="1"/>
          </p:cNvSpPr>
          <p:nvPr>
            <p:ph type="title"/>
          </p:nvPr>
        </p:nvSpPr>
        <p:spPr>
          <a:xfrm>
            <a:off x="533400" y="381000"/>
            <a:ext cx="8305800" cy="762000"/>
          </a:xfrm>
          <a:noFill/>
          <a:ln/>
          <a:effectLst>
            <a:outerShdw dist="28398" dir="1593903" algn="ctr" rotWithShape="0">
              <a:srgbClr val="0000B0"/>
            </a:outerShdw>
          </a:effectLst>
        </p:spPr>
        <p:txBody>
          <a:bodyPr lIns="92075" tIns="46038" rIns="92075" bIns="46038" anchor="ctr"/>
          <a:lstStyle/>
          <a:p>
            <a:pPr>
              <a:lnSpc>
                <a:spcPct val="90000"/>
              </a:lnSpc>
            </a:pPr>
            <a:r>
              <a:rPr lang="fr-CH" sz="3100">
                <a:solidFill>
                  <a:schemeClr val="accent2"/>
                </a:solidFill>
                <a:cs typeface="Tahoma" pitchFamily="34" charset="0"/>
              </a:rPr>
              <a:t>En conclusion</a:t>
            </a:r>
            <a:endParaRPr lang="fr-FR" sz="3100">
              <a:solidFill>
                <a:schemeClr val="accent2"/>
              </a:solidFill>
              <a:cs typeface="Tahoma" pitchFamily="34" charset="0"/>
            </a:endParaRPr>
          </a:p>
        </p:txBody>
      </p:sp>
      <p:sp>
        <p:nvSpPr>
          <p:cNvPr id="493571" name="Rectangle 3"/>
          <p:cNvSpPr>
            <a:spLocks noChangeArrowheads="1"/>
          </p:cNvSpPr>
          <p:nvPr/>
        </p:nvSpPr>
        <p:spPr bwMode="auto">
          <a:xfrm>
            <a:off x="2298700" y="2527300"/>
            <a:ext cx="3492500" cy="825500"/>
          </a:xfrm>
          <a:prstGeom prst="rect">
            <a:avLst/>
          </a:prstGeom>
          <a:gradFill rotWithShape="0">
            <a:gsLst>
              <a:gs pos="0">
                <a:srgbClr val="879DFD"/>
              </a:gs>
              <a:gs pos="50000">
                <a:srgbClr val="879DFD">
                  <a:gamma/>
                  <a:shade val="69804"/>
                  <a:invGamma/>
                </a:srgbClr>
              </a:gs>
              <a:gs pos="100000">
                <a:srgbClr val="879DFD"/>
              </a:gs>
            </a:gsLst>
            <a:lin ang="0" scaled="1"/>
          </a:gradFill>
          <a:ln w="3175">
            <a:noFill/>
            <a:miter lim="800000"/>
            <a:headEnd/>
            <a:tailEnd/>
          </a:ln>
          <a:effectLst/>
        </p:spPr>
        <p:txBody>
          <a:bodyPr wrap="none" anchor="ctr"/>
          <a:lstStyle/>
          <a:p>
            <a:endParaRPr lang="fr-CH"/>
          </a:p>
        </p:txBody>
      </p:sp>
      <p:sp>
        <p:nvSpPr>
          <p:cNvPr id="493572" name="Rectangle 4"/>
          <p:cNvSpPr>
            <a:spLocks noChangeArrowheads="1"/>
          </p:cNvSpPr>
          <p:nvPr/>
        </p:nvSpPr>
        <p:spPr bwMode="auto">
          <a:xfrm>
            <a:off x="2298700" y="4051300"/>
            <a:ext cx="3492500" cy="825500"/>
          </a:xfrm>
          <a:prstGeom prst="rect">
            <a:avLst/>
          </a:prstGeom>
          <a:gradFill rotWithShape="0">
            <a:gsLst>
              <a:gs pos="0">
                <a:srgbClr val="879DFD"/>
              </a:gs>
              <a:gs pos="50000">
                <a:srgbClr val="879DFD">
                  <a:gamma/>
                  <a:shade val="69804"/>
                  <a:invGamma/>
                </a:srgbClr>
              </a:gs>
              <a:gs pos="100000">
                <a:srgbClr val="879DFD"/>
              </a:gs>
            </a:gsLst>
            <a:lin ang="0" scaled="1"/>
          </a:gradFill>
          <a:ln w="3175">
            <a:noFill/>
            <a:miter lim="800000"/>
            <a:headEnd/>
            <a:tailEnd/>
          </a:ln>
          <a:effectLst/>
        </p:spPr>
        <p:txBody>
          <a:bodyPr wrap="none" anchor="ctr"/>
          <a:lstStyle/>
          <a:p>
            <a:endParaRPr lang="fr-CH"/>
          </a:p>
        </p:txBody>
      </p:sp>
      <p:sp>
        <p:nvSpPr>
          <p:cNvPr id="493573" name="Rectangle 5"/>
          <p:cNvSpPr>
            <a:spLocks noChangeArrowheads="1"/>
          </p:cNvSpPr>
          <p:nvPr/>
        </p:nvSpPr>
        <p:spPr bwMode="auto">
          <a:xfrm>
            <a:off x="2286000" y="5638800"/>
            <a:ext cx="3492500" cy="825500"/>
          </a:xfrm>
          <a:prstGeom prst="rect">
            <a:avLst/>
          </a:prstGeom>
          <a:gradFill rotWithShape="0">
            <a:gsLst>
              <a:gs pos="0">
                <a:srgbClr val="879DFD"/>
              </a:gs>
              <a:gs pos="50000">
                <a:srgbClr val="879DFD">
                  <a:gamma/>
                  <a:shade val="69804"/>
                  <a:invGamma/>
                </a:srgbClr>
              </a:gs>
              <a:gs pos="100000">
                <a:srgbClr val="879DFD"/>
              </a:gs>
            </a:gsLst>
            <a:lin ang="0" scaled="1"/>
          </a:gradFill>
          <a:ln w="3175">
            <a:noFill/>
            <a:miter lim="800000"/>
            <a:headEnd/>
            <a:tailEnd/>
          </a:ln>
          <a:effectLst/>
        </p:spPr>
        <p:txBody>
          <a:bodyPr wrap="none" anchor="ctr"/>
          <a:lstStyle/>
          <a:p>
            <a:endParaRPr lang="fr-CH"/>
          </a:p>
        </p:txBody>
      </p:sp>
      <p:sp>
        <p:nvSpPr>
          <p:cNvPr id="493574" name="Rectangle 6"/>
          <p:cNvSpPr>
            <a:spLocks noChangeArrowheads="1"/>
          </p:cNvSpPr>
          <p:nvPr/>
        </p:nvSpPr>
        <p:spPr bwMode="auto">
          <a:xfrm>
            <a:off x="5956300" y="2527300"/>
            <a:ext cx="1663700" cy="825500"/>
          </a:xfrm>
          <a:prstGeom prst="rect">
            <a:avLst/>
          </a:prstGeom>
          <a:gradFill rotWithShape="0">
            <a:gsLst>
              <a:gs pos="0">
                <a:srgbClr val="879DFD"/>
              </a:gs>
              <a:gs pos="50000">
                <a:srgbClr val="879DFD">
                  <a:gamma/>
                  <a:shade val="69804"/>
                  <a:invGamma/>
                </a:srgbClr>
              </a:gs>
              <a:gs pos="100000">
                <a:srgbClr val="879DFD"/>
              </a:gs>
            </a:gsLst>
            <a:lin ang="0" scaled="1"/>
          </a:gradFill>
          <a:ln w="3175">
            <a:noFill/>
            <a:miter lim="800000"/>
            <a:headEnd/>
            <a:tailEnd/>
          </a:ln>
          <a:effectLst/>
        </p:spPr>
        <p:txBody>
          <a:bodyPr wrap="none" anchor="ctr"/>
          <a:lstStyle/>
          <a:p>
            <a:endParaRPr lang="fr-CH"/>
          </a:p>
        </p:txBody>
      </p:sp>
      <p:sp>
        <p:nvSpPr>
          <p:cNvPr id="493575" name="Rectangle 7"/>
          <p:cNvSpPr>
            <a:spLocks noChangeArrowheads="1"/>
          </p:cNvSpPr>
          <p:nvPr/>
        </p:nvSpPr>
        <p:spPr bwMode="auto">
          <a:xfrm>
            <a:off x="5943600" y="4051300"/>
            <a:ext cx="1663700" cy="825500"/>
          </a:xfrm>
          <a:prstGeom prst="rect">
            <a:avLst/>
          </a:prstGeom>
          <a:gradFill rotWithShape="0">
            <a:gsLst>
              <a:gs pos="0">
                <a:srgbClr val="66FFFF"/>
              </a:gs>
              <a:gs pos="50000">
                <a:srgbClr val="66FFFF">
                  <a:gamma/>
                  <a:shade val="51373"/>
                  <a:invGamma/>
                </a:srgbClr>
              </a:gs>
              <a:gs pos="100000">
                <a:srgbClr val="66FFFF"/>
              </a:gs>
            </a:gsLst>
            <a:lin ang="0" scaled="1"/>
          </a:gradFill>
          <a:ln w="3175">
            <a:noFill/>
            <a:miter lim="800000"/>
            <a:headEnd/>
            <a:tailEnd/>
          </a:ln>
          <a:effectLst/>
        </p:spPr>
        <p:txBody>
          <a:bodyPr wrap="none" anchor="ctr"/>
          <a:lstStyle/>
          <a:p>
            <a:endParaRPr lang="fr-CH"/>
          </a:p>
        </p:txBody>
      </p:sp>
      <p:sp>
        <p:nvSpPr>
          <p:cNvPr id="493576" name="Freeform 8"/>
          <p:cNvSpPr>
            <a:spLocks/>
          </p:cNvSpPr>
          <p:nvPr/>
        </p:nvSpPr>
        <p:spPr bwMode="auto">
          <a:xfrm>
            <a:off x="5943600" y="5637213"/>
            <a:ext cx="1677988" cy="839787"/>
          </a:xfrm>
          <a:custGeom>
            <a:avLst/>
            <a:gdLst/>
            <a:ahLst/>
            <a:cxnLst>
              <a:cxn ang="0">
                <a:pos x="0" y="480"/>
              </a:cxn>
              <a:cxn ang="0">
                <a:pos x="1056" y="480"/>
              </a:cxn>
              <a:cxn ang="0">
                <a:pos x="1056" y="0"/>
              </a:cxn>
              <a:cxn ang="0">
                <a:pos x="0" y="480"/>
              </a:cxn>
            </a:cxnLst>
            <a:rect l="0" t="0" r="r" b="b"/>
            <a:pathLst>
              <a:path w="1057" h="481">
                <a:moveTo>
                  <a:pt x="0" y="480"/>
                </a:moveTo>
                <a:lnTo>
                  <a:pt x="1056" y="480"/>
                </a:lnTo>
                <a:lnTo>
                  <a:pt x="1056" y="0"/>
                </a:lnTo>
                <a:lnTo>
                  <a:pt x="0" y="480"/>
                </a:lnTo>
              </a:path>
            </a:pathLst>
          </a:custGeom>
          <a:gradFill rotWithShape="0">
            <a:gsLst>
              <a:gs pos="0">
                <a:srgbClr val="66FFFF"/>
              </a:gs>
              <a:gs pos="50000">
                <a:srgbClr val="66FFFF">
                  <a:gamma/>
                  <a:shade val="51373"/>
                  <a:invGamma/>
                </a:srgbClr>
              </a:gs>
              <a:gs pos="100000">
                <a:srgbClr val="66FFFF"/>
              </a:gs>
            </a:gsLst>
            <a:lin ang="0" scaled="1"/>
          </a:gradFill>
          <a:ln w="3175" cap="flat" cmpd="sng">
            <a:noFill/>
            <a:prstDash val="solid"/>
            <a:round/>
            <a:headEnd/>
            <a:tailEnd/>
          </a:ln>
          <a:effectLst/>
        </p:spPr>
        <p:txBody>
          <a:bodyPr wrap="none" anchor="ctr"/>
          <a:lstStyle/>
          <a:p>
            <a:endParaRPr lang="fr-CH"/>
          </a:p>
        </p:txBody>
      </p:sp>
      <p:sp>
        <p:nvSpPr>
          <p:cNvPr id="493577" name="Freeform 9"/>
          <p:cNvSpPr>
            <a:spLocks/>
          </p:cNvSpPr>
          <p:nvPr/>
        </p:nvSpPr>
        <p:spPr bwMode="auto">
          <a:xfrm>
            <a:off x="5943600" y="5638800"/>
            <a:ext cx="1677988" cy="838200"/>
          </a:xfrm>
          <a:custGeom>
            <a:avLst/>
            <a:gdLst/>
            <a:ahLst/>
            <a:cxnLst>
              <a:cxn ang="0">
                <a:pos x="1056" y="0"/>
              </a:cxn>
              <a:cxn ang="0">
                <a:pos x="0" y="0"/>
              </a:cxn>
              <a:cxn ang="0">
                <a:pos x="0" y="480"/>
              </a:cxn>
              <a:cxn ang="0">
                <a:pos x="1056" y="0"/>
              </a:cxn>
            </a:cxnLst>
            <a:rect l="0" t="0" r="r" b="b"/>
            <a:pathLst>
              <a:path w="1057" h="481">
                <a:moveTo>
                  <a:pt x="1056" y="0"/>
                </a:moveTo>
                <a:lnTo>
                  <a:pt x="0" y="0"/>
                </a:lnTo>
                <a:lnTo>
                  <a:pt x="0" y="480"/>
                </a:lnTo>
                <a:lnTo>
                  <a:pt x="1056" y="0"/>
                </a:lnTo>
              </a:path>
            </a:pathLst>
          </a:custGeom>
          <a:gradFill rotWithShape="0">
            <a:gsLst>
              <a:gs pos="0">
                <a:srgbClr val="879DFD"/>
              </a:gs>
              <a:gs pos="50000">
                <a:srgbClr val="879DFD">
                  <a:gamma/>
                  <a:shade val="69804"/>
                  <a:invGamma/>
                </a:srgbClr>
              </a:gs>
              <a:gs pos="100000">
                <a:srgbClr val="879DFD"/>
              </a:gs>
            </a:gsLst>
            <a:lin ang="0" scaled="1"/>
          </a:gradFill>
          <a:ln w="3175" cap="flat" cmpd="sng">
            <a:noFill/>
            <a:prstDash val="solid"/>
            <a:round/>
            <a:headEnd/>
            <a:tailEnd/>
          </a:ln>
          <a:effectLst/>
        </p:spPr>
        <p:txBody>
          <a:bodyPr wrap="none" anchor="ctr"/>
          <a:lstStyle/>
          <a:p>
            <a:endParaRPr lang="fr-CH"/>
          </a:p>
        </p:txBody>
      </p:sp>
      <p:sp>
        <p:nvSpPr>
          <p:cNvPr id="493580" name="Rectangle 12"/>
          <p:cNvSpPr>
            <a:spLocks noChangeArrowheads="1"/>
          </p:cNvSpPr>
          <p:nvPr/>
        </p:nvSpPr>
        <p:spPr bwMode="auto">
          <a:xfrm>
            <a:off x="2209800" y="2133600"/>
            <a:ext cx="3124200" cy="396875"/>
          </a:xfrm>
          <a:prstGeom prst="rect">
            <a:avLst/>
          </a:prstGeom>
          <a:noFill/>
          <a:ln w="9525">
            <a:noFill/>
            <a:miter lim="800000"/>
            <a:headEnd/>
            <a:tailEnd/>
          </a:ln>
          <a:effectLst>
            <a:outerShdw dist="12700" algn="ctr" rotWithShape="0">
              <a:srgbClr val="000099"/>
            </a:outerShdw>
          </a:effectLst>
        </p:spPr>
        <p:txBody>
          <a:bodyPr lIns="92075" tIns="46038" rIns="92075" bIns="46038">
            <a:spAutoFit/>
          </a:bodyPr>
          <a:lstStyle/>
          <a:p>
            <a:pPr defTabSz="762000" eaLnBrk="0" hangingPunct="0">
              <a:spcBef>
                <a:spcPct val="50000"/>
              </a:spcBef>
            </a:pPr>
            <a:r>
              <a:rPr lang="fr-FR" sz="2000">
                <a:latin typeface="Comic Sans MS" pitchFamily="66" charset="0"/>
              </a:rPr>
              <a:t>Soins traditionnels</a:t>
            </a:r>
          </a:p>
        </p:txBody>
      </p:sp>
      <p:sp>
        <p:nvSpPr>
          <p:cNvPr id="493581" name="Rectangle 13"/>
          <p:cNvSpPr>
            <a:spLocks noChangeArrowheads="1"/>
          </p:cNvSpPr>
          <p:nvPr/>
        </p:nvSpPr>
        <p:spPr bwMode="auto">
          <a:xfrm>
            <a:off x="2286000" y="3657600"/>
            <a:ext cx="3733800" cy="396875"/>
          </a:xfrm>
          <a:prstGeom prst="rect">
            <a:avLst/>
          </a:prstGeom>
          <a:noFill/>
          <a:ln w="9525">
            <a:noFill/>
            <a:miter lim="800000"/>
            <a:headEnd/>
            <a:tailEnd/>
          </a:ln>
          <a:effectLst>
            <a:outerShdw dist="12700" algn="ctr" rotWithShape="0">
              <a:srgbClr val="000099"/>
            </a:outerShdw>
          </a:effectLst>
        </p:spPr>
        <p:txBody>
          <a:bodyPr lIns="92075" tIns="46038" rIns="92075" bIns="46038">
            <a:spAutoFit/>
          </a:bodyPr>
          <a:lstStyle/>
          <a:p>
            <a:pPr defTabSz="762000" eaLnBrk="0" hangingPunct="0">
              <a:spcBef>
                <a:spcPct val="50000"/>
              </a:spcBef>
            </a:pPr>
            <a:r>
              <a:rPr lang="fr-FR" sz="2000">
                <a:latin typeface="Comic Sans MS" pitchFamily="66" charset="0"/>
              </a:rPr>
              <a:t>Soins palliatifs traditionnels</a:t>
            </a:r>
          </a:p>
        </p:txBody>
      </p:sp>
      <p:sp>
        <p:nvSpPr>
          <p:cNvPr id="493582" name="Rectangle 14"/>
          <p:cNvSpPr>
            <a:spLocks noChangeArrowheads="1"/>
          </p:cNvSpPr>
          <p:nvPr/>
        </p:nvSpPr>
        <p:spPr bwMode="auto">
          <a:xfrm>
            <a:off x="2209800" y="5241925"/>
            <a:ext cx="4191000" cy="396875"/>
          </a:xfrm>
          <a:prstGeom prst="rect">
            <a:avLst/>
          </a:prstGeom>
          <a:noFill/>
          <a:ln w="9525">
            <a:noFill/>
            <a:miter lim="800000"/>
            <a:headEnd/>
            <a:tailEnd/>
          </a:ln>
          <a:effectLst>
            <a:outerShdw dist="12700" algn="ctr" rotWithShape="0">
              <a:srgbClr val="000099"/>
            </a:outerShdw>
          </a:effectLst>
        </p:spPr>
        <p:txBody>
          <a:bodyPr lIns="92075" tIns="46038" rIns="92075" bIns="46038">
            <a:spAutoFit/>
          </a:bodyPr>
          <a:lstStyle/>
          <a:p>
            <a:pPr defTabSz="762000" eaLnBrk="0" hangingPunct="0">
              <a:spcBef>
                <a:spcPct val="50000"/>
              </a:spcBef>
            </a:pPr>
            <a:r>
              <a:rPr lang="fr-FR" sz="2000">
                <a:latin typeface="Comic Sans MS" pitchFamily="66" charset="0"/>
              </a:rPr>
              <a:t>Soins palliatifs individualisés</a:t>
            </a:r>
          </a:p>
        </p:txBody>
      </p:sp>
      <p:sp>
        <p:nvSpPr>
          <p:cNvPr id="493583" name="Rectangle 15"/>
          <p:cNvSpPr>
            <a:spLocks noChangeArrowheads="1"/>
          </p:cNvSpPr>
          <p:nvPr/>
        </p:nvSpPr>
        <p:spPr bwMode="auto">
          <a:xfrm>
            <a:off x="5943600" y="3352800"/>
            <a:ext cx="1676400" cy="304800"/>
          </a:xfrm>
          <a:prstGeom prst="rect">
            <a:avLst/>
          </a:prstGeom>
          <a:noFill/>
          <a:ln w="9525">
            <a:noFill/>
            <a:miter lim="800000"/>
            <a:headEnd/>
            <a:tailEnd/>
          </a:ln>
          <a:effectLst/>
        </p:spPr>
        <p:txBody>
          <a:bodyPr lIns="92075" tIns="46038" rIns="92075" bIns="46038">
            <a:spAutoFit/>
          </a:bodyPr>
          <a:lstStyle/>
          <a:p>
            <a:pPr algn="ctr" defTabSz="762000" eaLnBrk="0" hangingPunct="0">
              <a:spcBef>
                <a:spcPct val="50000"/>
              </a:spcBef>
            </a:pPr>
            <a:r>
              <a:rPr lang="fr-FR" sz="1400">
                <a:latin typeface="Comic Sans MS" pitchFamily="66" charset="0"/>
              </a:rPr>
              <a:t>Phase terminale</a:t>
            </a:r>
          </a:p>
        </p:txBody>
      </p:sp>
      <p:sp>
        <p:nvSpPr>
          <p:cNvPr id="493584" name="Rectangle 16"/>
          <p:cNvSpPr>
            <a:spLocks noChangeArrowheads="1"/>
          </p:cNvSpPr>
          <p:nvPr/>
        </p:nvSpPr>
        <p:spPr bwMode="auto">
          <a:xfrm>
            <a:off x="2743200" y="1841500"/>
            <a:ext cx="292100" cy="139700"/>
          </a:xfrm>
          <a:prstGeom prst="rect">
            <a:avLst/>
          </a:prstGeom>
          <a:gradFill rotWithShape="0">
            <a:gsLst>
              <a:gs pos="0">
                <a:srgbClr val="879DFD"/>
              </a:gs>
              <a:gs pos="50000">
                <a:srgbClr val="879DFD">
                  <a:gamma/>
                  <a:shade val="69804"/>
                  <a:invGamma/>
                </a:srgbClr>
              </a:gs>
              <a:gs pos="100000">
                <a:srgbClr val="879DFD"/>
              </a:gs>
            </a:gsLst>
            <a:lin ang="0" scaled="1"/>
          </a:gradFill>
          <a:ln w="3175">
            <a:noFill/>
            <a:miter lim="800000"/>
            <a:headEnd/>
            <a:tailEnd/>
          </a:ln>
          <a:effectLst/>
        </p:spPr>
        <p:txBody>
          <a:bodyPr wrap="none" anchor="ctr"/>
          <a:lstStyle/>
          <a:p>
            <a:endParaRPr lang="fr-CH"/>
          </a:p>
        </p:txBody>
      </p:sp>
      <p:sp>
        <p:nvSpPr>
          <p:cNvPr id="493585" name="Rectangle 17"/>
          <p:cNvSpPr>
            <a:spLocks noChangeArrowheads="1"/>
          </p:cNvSpPr>
          <p:nvPr/>
        </p:nvSpPr>
        <p:spPr bwMode="auto">
          <a:xfrm>
            <a:off x="4953000" y="1841500"/>
            <a:ext cx="292100" cy="139700"/>
          </a:xfrm>
          <a:prstGeom prst="rect">
            <a:avLst/>
          </a:prstGeom>
          <a:gradFill rotWithShape="0">
            <a:gsLst>
              <a:gs pos="0">
                <a:srgbClr val="66FFFF"/>
              </a:gs>
              <a:gs pos="50000">
                <a:srgbClr val="66FFFF">
                  <a:gamma/>
                  <a:shade val="51373"/>
                  <a:invGamma/>
                </a:srgbClr>
              </a:gs>
              <a:gs pos="100000">
                <a:srgbClr val="66FFFF"/>
              </a:gs>
            </a:gsLst>
            <a:lin ang="0" scaled="1"/>
          </a:gradFill>
          <a:ln w="3175">
            <a:noFill/>
            <a:miter lim="800000"/>
            <a:headEnd/>
            <a:tailEnd/>
          </a:ln>
          <a:effectLst/>
        </p:spPr>
        <p:txBody>
          <a:bodyPr wrap="none" anchor="ctr"/>
          <a:lstStyle/>
          <a:p>
            <a:endParaRPr lang="fr-CH"/>
          </a:p>
        </p:txBody>
      </p:sp>
      <p:sp>
        <p:nvSpPr>
          <p:cNvPr id="493586" name="Rectangle 18"/>
          <p:cNvSpPr>
            <a:spLocks noChangeArrowheads="1"/>
          </p:cNvSpPr>
          <p:nvPr/>
        </p:nvSpPr>
        <p:spPr bwMode="auto">
          <a:xfrm>
            <a:off x="3124200" y="1720850"/>
            <a:ext cx="1295400" cy="336550"/>
          </a:xfrm>
          <a:prstGeom prst="rect">
            <a:avLst/>
          </a:prstGeom>
          <a:noFill/>
          <a:ln w="9525">
            <a:noFill/>
            <a:miter lim="800000"/>
            <a:headEnd/>
            <a:tailEnd/>
          </a:ln>
          <a:effectLst/>
        </p:spPr>
        <p:txBody>
          <a:bodyPr lIns="92075" tIns="46038" rIns="92075" bIns="46038">
            <a:spAutoFit/>
          </a:bodyPr>
          <a:lstStyle/>
          <a:p>
            <a:pPr defTabSz="762000" eaLnBrk="0" hangingPunct="0">
              <a:spcBef>
                <a:spcPct val="50000"/>
              </a:spcBef>
            </a:pPr>
            <a:r>
              <a:rPr lang="fr-FR" sz="1600" i="1">
                <a:latin typeface="Comic Sans MS" pitchFamily="66" charset="0"/>
              </a:rPr>
              <a:t>hydratation</a:t>
            </a:r>
          </a:p>
        </p:txBody>
      </p:sp>
      <p:sp>
        <p:nvSpPr>
          <p:cNvPr id="493587" name="Rectangle 19"/>
          <p:cNvSpPr>
            <a:spLocks noChangeArrowheads="1"/>
          </p:cNvSpPr>
          <p:nvPr/>
        </p:nvSpPr>
        <p:spPr bwMode="auto">
          <a:xfrm>
            <a:off x="5562600" y="1720850"/>
            <a:ext cx="1828800" cy="336550"/>
          </a:xfrm>
          <a:prstGeom prst="rect">
            <a:avLst/>
          </a:prstGeom>
          <a:noFill/>
          <a:ln w="9525">
            <a:noFill/>
            <a:miter lim="800000"/>
            <a:headEnd/>
            <a:tailEnd/>
          </a:ln>
          <a:effectLst/>
        </p:spPr>
        <p:txBody>
          <a:bodyPr lIns="92075" tIns="46038" rIns="92075" bIns="46038">
            <a:spAutoFit/>
          </a:bodyPr>
          <a:lstStyle/>
          <a:p>
            <a:pPr defTabSz="762000" eaLnBrk="0" hangingPunct="0">
              <a:spcBef>
                <a:spcPct val="50000"/>
              </a:spcBef>
            </a:pPr>
            <a:r>
              <a:rPr lang="fr-FR" sz="1600" i="1">
                <a:latin typeface="Comic Sans MS" pitchFamily="66" charset="0"/>
              </a:rPr>
              <a:t>non hydratation</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re 6"/>
          <p:cNvSpPr>
            <a:spLocks noGrp="1"/>
          </p:cNvSpPr>
          <p:nvPr>
            <p:ph type="ctrTitle"/>
          </p:nvPr>
        </p:nvSpPr>
        <p:spPr>
          <a:xfrm>
            <a:off x="914400" y="660400"/>
            <a:ext cx="7772400" cy="1470025"/>
          </a:xfrm>
        </p:spPr>
        <p:txBody>
          <a:bodyPr/>
          <a:lstStyle/>
          <a:p>
            <a:r>
              <a:rPr lang="fr-CH" dirty="0" smtClean="0"/>
              <a:t>FATIGUE</a:t>
            </a:r>
            <a:endParaRPr lang="fr-CH" dirty="0"/>
          </a:p>
        </p:txBody>
      </p:sp>
      <p:sp>
        <p:nvSpPr>
          <p:cNvPr id="8" name="Sous-titre 7"/>
          <p:cNvSpPr>
            <a:spLocks noGrp="1"/>
          </p:cNvSpPr>
          <p:nvPr>
            <p:ph type="subTitle" idx="1"/>
          </p:nvPr>
        </p:nvSpPr>
        <p:spPr/>
        <p:txBody>
          <a:bodyPr/>
          <a:lstStyle/>
          <a:p>
            <a:endParaRPr lang="fr-CH"/>
          </a:p>
        </p:txBody>
      </p:sp>
      <p:sp>
        <p:nvSpPr>
          <p:cNvPr id="3" name="Espace réservé de la date 2"/>
          <p:cNvSpPr>
            <a:spLocks noGrp="1"/>
          </p:cNvSpPr>
          <p:nvPr>
            <p:ph type="dt" sz="half" idx="10"/>
          </p:nvPr>
        </p:nvSpPr>
        <p:spPr/>
        <p:txBody>
          <a:bodyPr/>
          <a:lstStyle/>
          <a:p>
            <a:fld id="{A5D9E243-5AC9-4563-A888-D0F0F624C165}" type="datetime1">
              <a:rPr lang="en-US" smtClean="0"/>
              <a:pPr/>
              <a:t>29/08/15</a:t>
            </a:fld>
            <a:endParaRPr lang="en-US"/>
          </a:p>
        </p:txBody>
      </p:sp>
      <p:sp>
        <p:nvSpPr>
          <p:cNvPr id="4" name="Espace réservé du numéro de diapositive 3"/>
          <p:cNvSpPr>
            <a:spLocks noGrp="1"/>
          </p:cNvSpPr>
          <p:nvPr>
            <p:ph type="sldNum" sz="quarter" idx="12"/>
          </p:nvPr>
        </p:nvSpPr>
        <p:spPr/>
        <p:txBody>
          <a:bodyPr/>
          <a:lstStyle/>
          <a:p>
            <a:fld id="{2C6B1FF6-39B9-40F5-8B67-33C6354A3D4F}" type="slidenum">
              <a:rPr kumimoji="0" lang="en-US" smtClean="0"/>
              <a:pPr/>
              <a:t>83</a:t>
            </a:fld>
            <a:endParaRPr kumimoji="0" lang="en-US" dirty="0"/>
          </a:p>
        </p:txBody>
      </p:sp>
      <p:sp>
        <p:nvSpPr>
          <p:cNvPr id="9" name="ZoneTexte 8"/>
          <p:cNvSpPr txBox="1"/>
          <p:nvPr/>
        </p:nvSpPr>
        <p:spPr>
          <a:xfrm>
            <a:off x="0" y="1914981"/>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pic>
        <p:nvPicPr>
          <p:cNvPr id="10" name="Picture 2"/>
          <p:cNvPicPr>
            <a:picLocks noChangeAspect="1" noChangeArrowheads="1"/>
          </p:cNvPicPr>
          <p:nvPr/>
        </p:nvPicPr>
        <p:blipFill>
          <a:blip r:embed="rId2"/>
          <a:srcRect/>
          <a:stretch>
            <a:fillRect/>
          </a:stretch>
        </p:blipFill>
        <p:spPr bwMode="auto">
          <a:xfrm>
            <a:off x="776288" y="2790825"/>
            <a:ext cx="7591425" cy="28479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CH" dirty="0" smtClean="0"/>
              <a:t>FATIGUE</a:t>
            </a:r>
            <a:endParaRPr lang="fr-CH" dirty="0"/>
          </a:p>
        </p:txBody>
      </p:sp>
      <p:sp>
        <p:nvSpPr>
          <p:cNvPr id="6" name="Espace réservé du contenu 5"/>
          <p:cNvSpPr>
            <a:spLocks noGrp="1"/>
          </p:cNvSpPr>
          <p:nvPr>
            <p:ph idx="1"/>
          </p:nvPr>
        </p:nvSpPr>
        <p:spPr/>
        <p:txBody>
          <a:bodyPr>
            <a:noAutofit/>
          </a:bodyPr>
          <a:lstStyle/>
          <a:p>
            <a:r>
              <a:rPr lang="fr-FR" sz="2800" dirty="0" smtClean="0"/>
              <a:t>La fatigue est l’un des symptômes les plus fréquents prévalence de 50 à 100%! </a:t>
            </a:r>
            <a:endParaRPr lang="fr-CH" sz="2800" dirty="0" smtClean="0"/>
          </a:p>
          <a:p>
            <a:r>
              <a:rPr lang="fr-FR" sz="2800" dirty="0" smtClean="0"/>
              <a:t>Elle peut être définie comme un sentiment de fatigue exceptionnel et une </a:t>
            </a:r>
            <a:r>
              <a:rPr lang="fr-FR" sz="2800" dirty="0" err="1" smtClean="0"/>
              <a:t>fatiguabilité</a:t>
            </a:r>
            <a:r>
              <a:rPr lang="fr-FR" sz="2800" dirty="0" smtClean="0"/>
              <a:t> démesurée. Elle se différencie qualitativement et quantitativement de la fatigue « normale »  d’une personne en bonne santé et ne disparaît pas avec du repos et du sommeil.  </a:t>
            </a:r>
            <a:endParaRPr lang="fr-CH" sz="2800" dirty="0" smtClean="0"/>
          </a:p>
        </p:txBody>
      </p:sp>
      <p:sp>
        <p:nvSpPr>
          <p:cNvPr id="3" name="Espace réservé de la date 2"/>
          <p:cNvSpPr>
            <a:spLocks noGrp="1"/>
          </p:cNvSpPr>
          <p:nvPr>
            <p:ph type="dt" sz="half" idx="10"/>
          </p:nvPr>
        </p:nvSpPr>
        <p:spPr/>
        <p:txBody>
          <a:bodyPr/>
          <a:lstStyle/>
          <a:p>
            <a:fld id="{66C6D1C6-0F3A-4552-861C-ABE2F1C87296}" type="datetime1">
              <a:rPr lang="en-US" smtClean="0"/>
              <a:pPr/>
              <a:t>29/08/15</a:t>
            </a:fld>
            <a:endParaRPr lang="en-US"/>
          </a:p>
        </p:txBody>
      </p:sp>
      <p:sp>
        <p:nvSpPr>
          <p:cNvPr id="4" name="Espace réservé du numéro de diapositive 3"/>
          <p:cNvSpPr>
            <a:spLocks noGrp="1"/>
          </p:cNvSpPr>
          <p:nvPr>
            <p:ph type="sldNum" sz="quarter" idx="12"/>
          </p:nvPr>
        </p:nvSpPr>
        <p:spPr/>
        <p:txBody>
          <a:bodyPr/>
          <a:lstStyle/>
          <a:p>
            <a:fld id="{2C6B1FF6-39B9-40F5-8B67-33C6354A3D4F}" type="slidenum">
              <a:rPr kumimoji="0" lang="en-US" smtClean="0"/>
              <a:pPr/>
              <a:t>84</a:t>
            </a:fld>
            <a:endParaRPr kumimoji="0" lang="en-US" dirty="0"/>
          </a:p>
        </p:txBody>
      </p:sp>
      <p:sp>
        <p:nvSpPr>
          <p:cNvPr id="7" name="ZoneTexte 6"/>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CH" dirty="0" smtClean="0"/>
              <a:t>FATIGUE (2)</a:t>
            </a:r>
            <a:endParaRPr lang="fr-CH" dirty="0"/>
          </a:p>
        </p:txBody>
      </p:sp>
      <p:sp>
        <p:nvSpPr>
          <p:cNvPr id="6" name="Espace réservé du contenu 5"/>
          <p:cNvSpPr>
            <a:spLocks noGrp="1"/>
          </p:cNvSpPr>
          <p:nvPr>
            <p:ph idx="1"/>
          </p:nvPr>
        </p:nvSpPr>
        <p:spPr/>
        <p:txBody>
          <a:bodyPr>
            <a:noAutofit/>
          </a:bodyPr>
          <a:lstStyle/>
          <a:p>
            <a:pPr lvl="1">
              <a:buFont typeface="Wingdings" pitchFamily="2" charset="2"/>
              <a:buChar char="§"/>
            </a:pPr>
            <a:r>
              <a:rPr lang="fr-CH" dirty="0" smtClean="0"/>
              <a:t>fatigue et l’incapacité de maintenir une performance/prestation (</a:t>
            </a:r>
            <a:r>
              <a:rPr lang="fr-CH" dirty="0" err="1" smtClean="0"/>
              <a:t>fatiguabilité</a:t>
            </a:r>
            <a:r>
              <a:rPr lang="fr-CH" dirty="0" smtClean="0"/>
              <a:t> démesurée)</a:t>
            </a:r>
          </a:p>
          <a:p>
            <a:pPr lvl="1">
              <a:buFont typeface="Wingdings" pitchFamily="2" charset="2"/>
              <a:buChar char="§"/>
            </a:pPr>
            <a:r>
              <a:rPr lang="fr-CH" dirty="0" smtClean="0"/>
              <a:t>faiblesse généralisée: elle se présente sous la forme d’un sentiment anticipé qui conduit la personne à renoncer à entreprendre tout effort avant même d’essayer.</a:t>
            </a:r>
          </a:p>
          <a:p>
            <a:pPr lvl="1">
              <a:buFont typeface="Wingdings" pitchFamily="2" charset="2"/>
              <a:buChar char="§"/>
            </a:pPr>
            <a:r>
              <a:rPr lang="fr-FR" dirty="0" smtClean="0"/>
              <a:t>fatigue mentale sous forme de difficulté à se concentrer, troubles de la mémoire et instabilité émotionnelle. </a:t>
            </a:r>
            <a:endParaRPr lang="fr-CH" dirty="0" smtClean="0"/>
          </a:p>
          <a:p>
            <a:pPr>
              <a:buFont typeface="Wingdings" pitchFamily="2" charset="2"/>
              <a:buChar char="§"/>
            </a:pPr>
            <a:r>
              <a:rPr lang="fr-FR" sz="2000" dirty="0" smtClean="0"/>
              <a:t> </a:t>
            </a:r>
            <a:endParaRPr lang="fr-CH" sz="2000" dirty="0" smtClean="0"/>
          </a:p>
        </p:txBody>
      </p:sp>
      <p:sp>
        <p:nvSpPr>
          <p:cNvPr id="3" name="Espace réservé de la date 2"/>
          <p:cNvSpPr>
            <a:spLocks noGrp="1"/>
          </p:cNvSpPr>
          <p:nvPr>
            <p:ph type="dt" sz="half" idx="10"/>
          </p:nvPr>
        </p:nvSpPr>
        <p:spPr/>
        <p:txBody>
          <a:bodyPr/>
          <a:lstStyle/>
          <a:p>
            <a:fld id="{66C6D1C6-0F3A-4552-861C-ABE2F1C87296}" type="datetime1">
              <a:rPr lang="en-US" smtClean="0"/>
              <a:pPr/>
              <a:t>29/08/15</a:t>
            </a:fld>
            <a:endParaRPr lang="en-US"/>
          </a:p>
        </p:txBody>
      </p:sp>
      <p:sp>
        <p:nvSpPr>
          <p:cNvPr id="4" name="Espace réservé du numéro de diapositive 3"/>
          <p:cNvSpPr>
            <a:spLocks noGrp="1"/>
          </p:cNvSpPr>
          <p:nvPr>
            <p:ph type="sldNum" sz="quarter" idx="12"/>
          </p:nvPr>
        </p:nvSpPr>
        <p:spPr/>
        <p:txBody>
          <a:bodyPr/>
          <a:lstStyle/>
          <a:p>
            <a:fld id="{2C6B1FF6-39B9-40F5-8B67-33C6354A3D4F}" type="slidenum">
              <a:rPr kumimoji="0" lang="en-US" smtClean="0"/>
              <a:pPr/>
              <a:t>85</a:t>
            </a:fld>
            <a:endParaRPr kumimoji="0" lang="en-US" dirty="0"/>
          </a:p>
        </p:txBody>
      </p:sp>
      <p:sp>
        <p:nvSpPr>
          <p:cNvPr id="7" name="ZoneTexte 6"/>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86</a:t>
            </a:fld>
            <a:endParaRPr lang="fr-FR"/>
          </a:p>
        </p:txBody>
      </p:sp>
      <p:pic>
        <p:nvPicPr>
          <p:cNvPr id="541698" name="Picture 2"/>
          <p:cNvPicPr>
            <a:picLocks noChangeAspect="1" noChangeArrowheads="1"/>
          </p:cNvPicPr>
          <p:nvPr/>
        </p:nvPicPr>
        <p:blipFill>
          <a:blip r:embed="rId2"/>
          <a:srcRect/>
          <a:stretch>
            <a:fillRect/>
          </a:stretch>
        </p:blipFill>
        <p:spPr bwMode="auto">
          <a:xfrm>
            <a:off x="1" y="0"/>
            <a:ext cx="8929718" cy="6721475"/>
          </a:xfrm>
          <a:prstGeom prst="rect">
            <a:avLst/>
          </a:prstGeom>
          <a:noFill/>
          <a:ln w="9525">
            <a:noFill/>
            <a:miter lim="800000"/>
            <a:headEnd/>
            <a:tailEnd/>
          </a:ln>
          <a:effectLst/>
        </p:spPr>
      </p:pic>
      <p:pic>
        <p:nvPicPr>
          <p:cNvPr id="541699" name="Picture 3"/>
          <p:cNvPicPr>
            <a:picLocks noChangeAspect="1" noChangeArrowheads="1"/>
          </p:cNvPicPr>
          <p:nvPr/>
        </p:nvPicPr>
        <p:blipFill>
          <a:blip r:embed="rId3"/>
          <a:srcRect/>
          <a:stretch>
            <a:fillRect/>
          </a:stretch>
        </p:blipFill>
        <p:spPr bwMode="auto">
          <a:xfrm>
            <a:off x="4572000" y="6137275"/>
            <a:ext cx="3362325" cy="438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87</a:t>
            </a:fld>
            <a:endParaRPr lang="fr-FR"/>
          </a:p>
        </p:txBody>
      </p:sp>
      <p:pic>
        <p:nvPicPr>
          <p:cNvPr id="555010" name="Picture 2"/>
          <p:cNvPicPr>
            <a:picLocks noChangeAspect="1" noChangeArrowheads="1"/>
          </p:cNvPicPr>
          <p:nvPr/>
        </p:nvPicPr>
        <p:blipFill>
          <a:blip r:embed="rId2"/>
          <a:srcRect/>
          <a:stretch>
            <a:fillRect/>
          </a:stretch>
        </p:blipFill>
        <p:spPr bwMode="auto">
          <a:xfrm>
            <a:off x="1423988" y="0"/>
            <a:ext cx="6296025" cy="7200900"/>
          </a:xfrm>
          <a:prstGeom prst="rect">
            <a:avLst/>
          </a:prstGeom>
          <a:noFill/>
          <a:ln w="9525">
            <a:noFill/>
            <a:miter lim="800000"/>
            <a:headEnd/>
            <a:tailEnd/>
          </a:ln>
          <a:effectLst/>
        </p:spPr>
      </p:pic>
      <p:pic>
        <p:nvPicPr>
          <p:cNvPr id="7" name="Picture 2"/>
          <p:cNvPicPr>
            <a:picLocks noChangeAspect="1" noChangeArrowheads="1"/>
          </p:cNvPicPr>
          <p:nvPr/>
        </p:nvPicPr>
        <p:blipFill>
          <a:blip r:embed="rId3"/>
          <a:srcRect/>
          <a:stretch>
            <a:fillRect/>
          </a:stretch>
        </p:blipFill>
        <p:spPr bwMode="auto">
          <a:xfrm>
            <a:off x="0" y="0"/>
            <a:ext cx="11849100" cy="7543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88</a:t>
            </a:fld>
            <a:endParaRPr lang="fr-FR"/>
          </a:p>
        </p:txBody>
      </p:sp>
      <p:pic>
        <p:nvPicPr>
          <p:cNvPr id="557058" name="Picture 2"/>
          <p:cNvPicPr>
            <a:picLocks noChangeAspect="1" noChangeArrowheads="1"/>
          </p:cNvPicPr>
          <p:nvPr/>
        </p:nvPicPr>
        <p:blipFill>
          <a:blip r:embed="rId2"/>
          <a:srcRect/>
          <a:stretch>
            <a:fillRect/>
          </a:stretch>
        </p:blipFill>
        <p:spPr bwMode="auto">
          <a:xfrm>
            <a:off x="0" y="0"/>
            <a:ext cx="11058525" cy="84963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89</a:t>
            </a:fld>
            <a:endParaRPr lang="fr-FR"/>
          </a:p>
        </p:txBody>
      </p:sp>
      <p:pic>
        <p:nvPicPr>
          <p:cNvPr id="556034" name="Picture 2"/>
          <p:cNvPicPr>
            <a:picLocks noChangeAspect="1" noChangeArrowheads="1"/>
          </p:cNvPicPr>
          <p:nvPr/>
        </p:nvPicPr>
        <p:blipFill>
          <a:blip r:embed="rId2"/>
          <a:srcRect/>
          <a:stretch>
            <a:fillRect/>
          </a:stretch>
        </p:blipFill>
        <p:spPr bwMode="auto">
          <a:xfrm>
            <a:off x="0" y="528638"/>
            <a:ext cx="9191625" cy="5800725"/>
          </a:xfrm>
          <a:prstGeom prst="rect">
            <a:avLst/>
          </a:prstGeom>
          <a:noFill/>
          <a:ln w="9525">
            <a:noFill/>
            <a:miter lim="800000"/>
            <a:headEnd/>
            <a:tailEnd/>
          </a:ln>
          <a:effectLst/>
        </p:spPr>
      </p:pic>
      <p:pic>
        <p:nvPicPr>
          <p:cNvPr id="593922" name="Picture 2"/>
          <p:cNvPicPr>
            <a:picLocks noChangeAspect="1" noChangeArrowheads="1"/>
          </p:cNvPicPr>
          <p:nvPr/>
        </p:nvPicPr>
        <p:blipFill>
          <a:blip r:embed="rId3"/>
          <a:srcRect/>
          <a:stretch>
            <a:fillRect/>
          </a:stretch>
        </p:blipFill>
        <p:spPr bwMode="auto">
          <a:xfrm>
            <a:off x="3571868" y="6110288"/>
            <a:ext cx="3705225" cy="4381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28596" y="0"/>
            <a:ext cx="8229600" cy="1143000"/>
          </a:xfrm>
        </p:spPr>
        <p:txBody>
          <a:bodyPr/>
          <a:lstStyle/>
          <a:p>
            <a:pPr eaLnBrk="1" hangingPunct="1"/>
            <a:r>
              <a:rPr lang="fr-CH" dirty="0" smtClean="0"/>
              <a:t>Dyspnée</a:t>
            </a:r>
            <a:endParaRPr lang="fr-FR" dirty="0" smtClean="0"/>
          </a:p>
        </p:txBody>
      </p:sp>
      <p:sp>
        <p:nvSpPr>
          <p:cNvPr id="36867" name="Rectangle 3"/>
          <p:cNvSpPr>
            <a:spLocks noGrp="1" noChangeArrowheads="1"/>
          </p:cNvSpPr>
          <p:nvPr>
            <p:ph sz="quarter" idx="1"/>
          </p:nvPr>
        </p:nvSpPr>
        <p:spPr>
          <a:xfrm>
            <a:off x="428596" y="1719242"/>
            <a:ext cx="8229600" cy="5138758"/>
          </a:xfrm>
        </p:spPr>
        <p:txBody>
          <a:bodyPr>
            <a:normAutofit/>
          </a:bodyPr>
          <a:lstStyle/>
          <a:p>
            <a:pPr eaLnBrk="1" hangingPunct="1"/>
            <a:r>
              <a:rPr lang="fr-CH" sz="2400" u="sng" dirty="0" smtClean="0">
                <a:latin typeface="+mj-lt"/>
              </a:rPr>
              <a:t>Définition</a:t>
            </a:r>
            <a:r>
              <a:rPr lang="fr-CH" sz="2400" dirty="0" smtClean="0">
                <a:latin typeface="+mj-lt"/>
              </a:rPr>
              <a:t>: </a:t>
            </a:r>
            <a:r>
              <a:rPr lang="fr-FR" sz="2400" dirty="0" smtClean="0">
                <a:latin typeface="+mj-lt"/>
              </a:rPr>
              <a:t>une expérience subjective d’inconfort respiratoire pouvant se manifester sous forme de sensations qualitativement distinctes d'intensité variable. La sensation provient de l’interaction entre des facteurs physiologiques, psychologiques, sociaux et environnementaux et peut induire des réponses secondaires physiologiques et comportementales .</a:t>
            </a:r>
            <a:endParaRPr lang="fr-CH" sz="2400" dirty="0" smtClean="0">
              <a:latin typeface="+mj-lt"/>
            </a:endParaRPr>
          </a:p>
          <a:p>
            <a:pPr eaLnBrk="1" hangingPunct="1"/>
            <a:r>
              <a:rPr lang="fr-CH" sz="2400" u="sng" dirty="0" smtClean="0">
                <a:latin typeface="+mj-lt"/>
              </a:rPr>
              <a:t>Prévalence</a:t>
            </a:r>
            <a:r>
              <a:rPr lang="fr-CH" sz="2400" dirty="0" smtClean="0">
                <a:latin typeface="+mj-lt"/>
              </a:rPr>
              <a:t>: </a:t>
            </a:r>
          </a:p>
          <a:p>
            <a:pPr lvl="2" eaLnBrk="1" hangingPunct="1"/>
            <a:r>
              <a:rPr lang="fr-CH" sz="2000" dirty="0" smtClean="0">
                <a:latin typeface="+mj-lt"/>
              </a:rPr>
              <a:t>15-79%</a:t>
            </a:r>
          </a:p>
          <a:p>
            <a:pPr lvl="2" eaLnBrk="1" hangingPunct="1"/>
            <a:r>
              <a:rPr lang="fr-CH" sz="2000" dirty="0" smtClean="0">
                <a:latin typeface="+mj-lt"/>
              </a:rPr>
              <a:t>Augmente avec la progression de la maladie</a:t>
            </a:r>
          </a:p>
          <a:p>
            <a:pPr eaLnBrk="1" hangingPunct="1"/>
            <a:r>
              <a:rPr lang="fr-CH" sz="2400" dirty="0" smtClean="0">
                <a:latin typeface="+mj-lt"/>
              </a:rPr>
              <a:t>Symptôme de mauvais pronostic</a:t>
            </a:r>
            <a:endParaRPr lang="fr-FR" sz="2400" dirty="0" smtClean="0">
              <a:latin typeface="+mj-lt"/>
            </a:endParaRPr>
          </a:p>
        </p:txBody>
      </p:sp>
      <p:sp>
        <p:nvSpPr>
          <p:cNvPr id="4" name="ZoneTexte 3"/>
          <p:cNvSpPr txBox="1"/>
          <p:nvPr/>
        </p:nvSpPr>
        <p:spPr>
          <a:xfrm>
            <a:off x="0" y="1000108"/>
            <a:ext cx="9144000" cy="215444"/>
          </a:xfrm>
          <a:prstGeom prst="rect">
            <a:avLst/>
          </a:prstGeom>
          <a:solidFill>
            <a:schemeClr val="tx2">
              <a:lumMod val="50000"/>
            </a:schemeClr>
          </a:solidFill>
        </p:spPr>
        <p:txBody>
          <a:bodyPr wrap="square" rtlCol="0">
            <a:spAutoFit/>
          </a:bodyPr>
          <a:lstStyle/>
          <a:p>
            <a:endParaRPr lang="fr-CH" sz="800"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TRAITEMENT FATIGUE</a:t>
            </a:r>
            <a:endParaRPr lang="fr-CH" dirty="0"/>
          </a:p>
        </p:txBody>
      </p:sp>
      <p:sp>
        <p:nvSpPr>
          <p:cNvPr id="3" name="Espace réservé de la date 2"/>
          <p:cNvSpPr>
            <a:spLocks noGrp="1"/>
          </p:cNvSpPr>
          <p:nvPr>
            <p:ph type="dt" sz="half" idx="10"/>
          </p:nvPr>
        </p:nvSpPr>
        <p:spPr/>
        <p:txBody>
          <a:bodyPr/>
          <a:lstStyle/>
          <a:p>
            <a:fld id="{DDEFC5E9-9BE2-471C-8E1F-30AAD9621EE9}" type="datetime1">
              <a:rPr lang="en-US" smtClean="0"/>
              <a:pPr/>
              <a:t>29/08/15</a:t>
            </a:fld>
            <a:endParaRPr lang="en-US"/>
          </a:p>
        </p:txBody>
      </p:sp>
      <p:sp>
        <p:nvSpPr>
          <p:cNvPr id="4" name="Espace réservé du numéro de diapositive 3"/>
          <p:cNvSpPr>
            <a:spLocks noGrp="1"/>
          </p:cNvSpPr>
          <p:nvPr>
            <p:ph type="sldNum" sz="quarter" idx="12"/>
          </p:nvPr>
        </p:nvSpPr>
        <p:spPr/>
        <p:txBody>
          <a:bodyPr/>
          <a:lstStyle/>
          <a:p>
            <a:fld id="{2C6B1FF6-39B9-40F5-8B67-33C6354A3D4F}" type="slidenum">
              <a:rPr kumimoji="0" lang="en-US" smtClean="0"/>
              <a:pPr/>
              <a:t>90</a:t>
            </a:fld>
            <a:endParaRPr kumimoji="0" lang="en-US" dirty="0"/>
          </a:p>
        </p:txBody>
      </p:sp>
      <p:pic>
        <p:nvPicPr>
          <p:cNvPr id="314371" name="Picture 3"/>
          <p:cNvPicPr>
            <a:picLocks noChangeAspect="1" noChangeArrowheads="1"/>
          </p:cNvPicPr>
          <p:nvPr/>
        </p:nvPicPr>
        <p:blipFill>
          <a:blip r:embed="rId2"/>
          <a:srcRect/>
          <a:stretch>
            <a:fillRect/>
          </a:stretch>
        </p:blipFill>
        <p:spPr bwMode="auto">
          <a:xfrm>
            <a:off x="1357290" y="857232"/>
            <a:ext cx="7019890" cy="586424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e la date 2"/>
          <p:cNvSpPr>
            <a:spLocks noGrp="1"/>
          </p:cNvSpPr>
          <p:nvPr>
            <p:ph type="dt" sz="half" idx="10"/>
          </p:nvPr>
        </p:nvSpPr>
        <p:spPr/>
        <p:txBody>
          <a:bodyPr/>
          <a:lstStyle/>
          <a:p>
            <a:fld id="{1449C290-2DBD-4FA6-83B0-98F4D749D65F}" type="datetime1">
              <a:rPr lang="en-US" smtClean="0"/>
              <a:pPr/>
              <a:t>29/08/15</a:t>
            </a:fld>
            <a:endParaRPr lang="en-US"/>
          </a:p>
        </p:txBody>
      </p:sp>
      <p:sp>
        <p:nvSpPr>
          <p:cNvPr id="4" name="Espace réservé du numéro de diapositive 3"/>
          <p:cNvSpPr>
            <a:spLocks noGrp="1"/>
          </p:cNvSpPr>
          <p:nvPr>
            <p:ph type="sldNum" sz="quarter" idx="12"/>
          </p:nvPr>
        </p:nvSpPr>
        <p:spPr/>
        <p:txBody>
          <a:bodyPr/>
          <a:lstStyle/>
          <a:p>
            <a:fld id="{2C6B1FF6-39B9-40F5-8B67-33C6354A3D4F}" type="slidenum">
              <a:rPr kumimoji="0" lang="en-US" smtClean="0"/>
              <a:pPr/>
              <a:t>91</a:t>
            </a:fld>
            <a:endParaRPr kumimoji="0" lang="en-US" dirty="0"/>
          </a:p>
        </p:txBody>
      </p:sp>
      <p:pic>
        <p:nvPicPr>
          <p:cNvPr id="476161" name="Picture 1"/>
          <p:cNvPicPr>
            <a:picLocks noChangeAspect="1" noChangeArrowheads="1"/>
          </p:cNvPicPr>
          <p:nvPr/>
        </p:nvPicPr>
        <p:blipFill>
          <a:blip r:embed="rId2"/>
          <a:srcRect/>
          <a:stretch>
            <a:fillRect/>
          </a:stretch>
        </p:blipFill>
        <p:spPr bwMode="auto">
          <a:xfrm>
            <a:off x="0" y="2357438"/>
            <a:ext cx="9144000" cy="21431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CH" dirty="0" smtClean="0"/>
              <a:t>TRAITEMENTS MEDICAMENTEUX</a:t>
            </a:r>
            <a:endParaRPr lang="fr-CH" dirty="0"/>
          </a:p>
        </p:txBody>
      </p:sp>
      <p:sp>
        <p:nvSpPr>
          <p:cNvPr id="6" name="Espace réservé du contenu 5"/>
          <p:cNvSpPr>
            <a:spLocks noGrp="1"/>
          </p:cNvSpPr>
          <p:nvPr>
            <p:ph idx="1"/>
          </p:nvPr>
        </p:nvSpPr>
        <p:spPr/>
        <p:txBody>
          <a:bodyPr>
            <a:noAutofit/>
          </a:bodyPr>
          <a:lstStyle/>
          <a:p>
            <a:r>
              <a:rPr lang="fr-CH" sz="1800" dirty="0" err="1" smtClean="0"/>
              <a:t>Dexamethasone</a:t>
            </a:r>
            <a:r>
              <a:rPr lang="fr-CH" sz="1800" dirty="0" smtClean="0"/>
              <a:t>:</a:t>
            </a:r>
          </a:p>
          <a:p>
            <a:pPr lvl="1"/>
            <a:r>
              <a:rPr lang="fr-CH" sz="1400" dirty="0" smtClean="0"/>
              <a:t> 4-8 mg en une dose le matin</a:t>
            </a:r>
          </a:p>
          <a:p>
            <a:pPr lvl="1"/>
            <a:r>
              <a:rPr lang="fr-CH" sz="1400" dirty="0" smtClean="0"/>
              <a:t> si un effet subjectif se présente poursuivre le traitement et réduire progressivement après 2 à 4 semaines</a:t>
            </a:r>
          </a:p>
          <a:p>
            <a:pPr lvl="1"/>
            <a:r>
              <a:rPr lang="fr-CH" sz="1400" dirty="0" smtClean="0"/>
              <a:t> s’il n’y a pas d’effet, interrompre après 5 jours</a:t>
            </a:r>
          </a:p>
          <a:p>
            <a:endParaRPr lang="fr-CH" sz="1800" dirty="0" smtClean="0"/>
          </a:p>
          <a:p>
            <a:r>
              <a:rPr lang="fr-CH" sz="1800" dirty="0" err="1" smtClean="0"/>
              <a:t>Méthylphénidate</a:t>
            </a:r>
            <a:r>
              <a:rPr lang="fr-CH" sz="1800" dirty="0" smtClean="0"/>
              <a:t>: (</a:t>
            </a:r>
            <a:r>
              <a:rPr lang="fr-CH" sz="1800" dirty="0" err="1" smtClean="0"/>
              <a:t>Ritaline</a:t>
            </a:r>
            <a:r>
              <a:rPr lang="fr-CH" sz="1800" dirty="0" smtClean="0"/>
              <a:t> ®)</a:t>
            </a:r>
          </a:p>
          <a:p>
            <a:pPr lvl="1"/>
            <a:r>
              <a:rPr lang="fr-CH" sz="1400" dirty="0" smtClean="0"/>
              <a:t>  dose initiale de 5 – 10 mg le matin, </a:t>
            </a:r>
          </a:p>
          <a:p>
            <a:pPr lvl="1"/>
            <a:r>
              <a:rPr lang="fr-CH" sz="1400" dirty="0" smtClean="0"/>
              <a:t>pour des dosages plus élevés de les répartir sur une dose le matin et une à midi</a:t>
            </a:r>
          </a:p>
          <a:p>
            <a:pPr lvl="1"/>
            <a:r>
              <a:rPr lang="fr-CH" sz="1400" dirty="0" smtClean="0"/>
              <a:t>. Suivant la tolérance la dose peut être augmentée jusqu’à 40 mg ou plus  des effets secondaires comme de l’agitation ou des arythmies. </a:t>
            </a:r>
          </a:p>
          <a:p>
            <a:endParaRPr lang="fr-CH" sz="1800" dirty="0" smtClean="0"/>
          </a:p>
          <a:p>
            <a:r>
              <a:rPr lang="fr-CH" sz="1800" dirty="0" smtClean="0"/>
              <a:t>l‘inhibiteur GABA </a:t>
            </a:r>
            <a:r>
              <a:rPr lang="fr-CH" sz="1800" dirty="0" err="1" smtClean="0"/>
              <a:t>Modafinil</a:t>
            </a:r>
            <a:r>
              <a:rPr lang="fr-CH" sz="1800" dirty="0" smtClean="0"/>
              <a:t>   ( narcolepsie)</a:t>
            </a:r>
          </a:p>
          <a:p>
            <a:endParaRPr lang="fr-CH" sz="1100" dirty="0" smtClean="0"/>
          </a:p>
          <a:p>
            <a:pPr>
              <a:buNone/>
            </a:pPr>
            <a:endParaRPr lang="fr-CH" sz="1100" dirty="0"/>
          </a:p>
        </p:txBody>
      </p:sp>
      <p:sp>
        <p:nvSpPr>
          <p:cNvPr id="3" name="Espace réservé de la date 2"/>
          <p:cNvSpPr>
            <a:spLocks noGrp="1"/>
          </p:cNvSpPr>
          <p:nvPr>
            <p:ph type="dt" sz="half" idx="10"/>
          </p:nvPr>
        </p:nvSpPr>
        <p:spPr/>
        <p:txBody>
          <a:bodyPr/>
          <a:lstStyle/>
          <a:p>
            <a:fld id="{05C914EF-01F0-4533-9A09-DDB529AEE62F}" type="datetime1">
              <a:rPr lang="en-US" smtClean="0"/>
              <a:pPr/>
              <a:t>29/08/15</a:t>
            </a:fld>
            <a:endParaRPr lang="en-US" dirty="0"/>
          </a:p>
        </p:txBody>
      </p:sp>
      <p:sp>
        <p:nvSpPr>
          <p:cNvPr id="4" name="Espace réservé du numéro de diapositive 3"/>
          <p:cNvSpPr>
            <a:spLocks noGrp="1"/>
          </p:cNvSpPr>
          <p:nvPr>
            <p:ph type="sldNum" sz="quarter" idx="12"/>
          </p:nvPr>
        </p:nvSpPr>
        <p:spPr/>
        <p:txBody>
          <a:bodyPr/>
          <a:lstStyle/>
          <a:p>
            <a:fld id="{2C6B1FF6-39B9-40F5-8B67-33C6354A3D4F}" type="slidenum">
              <a:rPr kumimoji="0" lang="en-US" smtClean="0"/>
              <a:pPr/>
              <a:t>92</a:t>
            </a:fld>
            <a:endParaRPr kumimoji="0" lang="en-US" dirty="0"/>
          </a:p>
        </p:txBody>
      </p:sp>
      <p:sp>
        <p:nvSpPr>
          <p:cNvPr id="7" name="ZoneTexte 6"/>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re 5"/>
          <p:cNvSpPr>
            <a:spLocks noGrp="1"/>
          </p:cNvSpPr>
          <p:nvPr>
            <p:ph type="ctrTitle"/>
          </p:nvPr>
        </p:nvSpPr>
        <p:spPr>
          <a:xfrm>
            <a:off x="457200" y="660400"/>
            <a:ext cx="7772400" cy="1470025"/>
          </a:xfrm>
        </p:spPr>
        <p:txBody>
          <a:bodyPr/>
          <a:lstStyle/>
          <a:p>
            <a:r>
              <a:rPr lang="fr-CH" dirty="0" smtClean="0"/>
              <a:t>HOQUET- MUCITE</a:t>
            </a:r>
            <a:endParaRPr lang="fr-CH" dirty="0"/>
          </a:p>
        </p:txBody>
      </p:sp>
      <p:sp>
        <p:nvSpPr>
          <p:cNvPr id="7" name="Sous-titre 6"/>
          <p:cNvSpPr>
            <a:spLocks noGrp="1"/>
          </p:cNvSpPr>
          <p:nvPr>
            <p:ph type="subTitle"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93</a:t>
            </a:fld>
            <a:endParaRPr lang="fr-FR"/>
          </a:p>
        </p:txBody>
      </p:sp>
      <p:pic>
        <p:nvPicPr>
          <p:cNvPr id="523266" name="Picture 2"/>
          <p:cNvPicPr>
            <a:picLocks noChangeAspect="1" noChangeArrowheads="1"/>
          </p:cNvPicPr>
          <p:nvPr/>
        </p:nvPicPr>
        <p:blipFill>
          <a:blip r:embed="rId2"/>
          <a:srcRect/>
          <a:stretch>
            <a:fillRect/>
          </a:stretch>
        </p:blipFill>
        <p:spPr bwMode="auto">
          <a:xfrm>
            <a:off x="1581150" y="3886200"/>
            <a:ext cx="5981700" cy="1762125"/>
          </a:xfrm>
          <a:prstGeom prst="rect">
            <a:avLst/>
          </a:prstGeom>
          <a:noFill/>
          <a:ln w="9525">
            <a:noFill/>
            <a:miter lim="800000"/>
            <a:headEnd/>
            <a:tailEnd/>
          </a:ln>
          <a:effectLst/>
        </p:spPr>
      </p:pic>
      <p:sp>
        <p:nvSpPr>
          <p:cNvPr id="9" name="ZoneTexte 8"/>
          <p:cNvSpPr txBox="1"/>
          <p:nvPr/>
        </p:nvSpPr>
        <p:spPr>
          <a:xfrm>
            <a:off x="0" y="2643182"/>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CH" dirty="0" smtClean="0">
                <a:solidFill>
                  <a:schemeClr val="tx2"/>
                </a:solidFill>
              </a:rPr>
              <a:t>LE HOQUET</a:t>
            </a:r>
            <a:endParaRPr lang="fr-CH" dirty="0">
              <a:solidFill>
                <a:schemeClr val="tx2"/>
              </a:solidFill>
            </a:endParaRPr>
          </a:p>
        </p:txBody>
      </p:sp>
      <p:sp>
        <p:nvSpPr>
          <p:cNvPr id="6" name="Espace réservé du contenu 5"/>
          <p:cNvSpPr>
            <a:spLocks noGrp="1"/>
          </p:cNvSpPr>
          <p:nvPr>
            <p:ph idx="1"/>
          </p:nvPr>
        </p:nvSpPr>
        <p:spPr/>
        <p:txBody>
          <a:bodyPr>
            <a:normAutofit fontScale="92500"/>
          </a:bodyPr>
          <a:lstStyle/>
          <a:p>
            <a:pPr>
              <a:buNone/>
            </a:pPr>
            <a:r>
              <a:rPr lang="fr-CH" dirty="0" smtClean="0"/>
              <a:t>Le hoquet est un phénomène physiologique qui découle d’une contraction brutale coordonnée de tous les muscles inspiratoires, rapidement suivie par la fermeture des voies aériennes supérieures.</a:t>
            </a:r>
          </a:p>
          <a:p>
            <a:pPr>
              <a:buNone/>
            </a:pPr>
            <a:r>
              <a:rPr lang="fr-CH" dirty="0" smtClean="0"/>
              <a:t>Il résulte d’une activité nerveuse complexe organisée à travers l’ensemble des centres nerveux </a:t>
            </a:r>
            <a:r>
              <a:rPr lang="fr-CH" dirty="0" err="1" smtClean="0"/>
              <a:t>cérébro</a:t>
            </a:r>
            <a:r>
              <a:rPr lang="fr-CH" dirty="0" smtClean="0"/>
              <a:t>-médullaires dont l’afférence essentielle est l’œsophage via le pneumogastrique.</a:t>
            </a:r>
            <a:endParaRPr lang="fr-CH" dirty="0"/>
          </a:p>
        </p:txBody>
      </p:sp>
      <p:sp>
        <p:nvSpPr>
          <p:cNvPr id="3" name="Espace réservé de la date 2"/>
          <p:cNvSpPr>
            <a:spLocks noGrp="1"/>
          </p:cNvSpPr>
          <p:nvPr>
            <p:ph type="dt" sz="half" idx="10"/>
          </p:nvPr>
        </p:nvSpPr>
        <p:spPr/>
        <p:txBody>
          <a:bodyPr/>
          <a:lstStyle/>
          <a:p>
            <a:fld id="{E269F9AB-CEDF-441F-934F-20F6E3EC822A}" type="datetime1">
              <a:rPr lang="en-US" smtClean="0"/>
              <a:pPr/>
              <a:t>29/08/15</a:t>
            </a:fld>
            <a:endParaRPr lang="en-US"/>
          </a:p>
        </p:txBody>
      </p:sp>
      <p:sp>
        <p:nvSpPr>
          <p:cNvPr id="4" name="Espace réservé du numéro de diapositive 3"/>
          <p:cNvSpPr>
            <a:spLocks noGrp="1"/>
          </p:cNvSpPr>
          <p:nvPr>
            <p:ph type="sldNum" sz="quarter" idx="12"/>
          </p:nvPr>
        </p:nvSpPr>
        <p:spPr/>
        <p:txBody>
          <a:bodyPr/>
          <a:lstStyle/>
          <a:p>
            <a:fld id="{2C6B1FF6-39B9-40F5-8B67-33C6354A3D4F}" type="slidenum">
              <a:rPr kumimoji="0" lang="en-US" smtClean="0"/>
              <a:pPr/>
              <a:t>94</a:t>
            </a:fld>
            <a:endParaRPr kumimoji="0" lang="en-US" dirty="0"/>
          </a:p>
        </p:txBody>
      </p:sp>
      <p:sp>
        <p:nvSpPr>
          <p:cNvPr id="7" name="ZoneTexte 6"/>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95</a:t>
            </a:fld>
            <a:endParaRPr lang="fr-FR"/>
          </a:p>
        </p:txBody>
      </p:sp>
      <p:pic>
        <p:nvPicPr>
          <p:cNvPr id="550914" name="Picture 2"/>
          <p:cNvPicPr>
            <a:picLocks noChangeAspect="1" noChangeArrowheads="1"/>
          </p:cNvPicPr>
          <p:nvPr/>
        </p:nvPicPr>
        <p:blipFill>
          <a:blip r:embed="rId2"/>
          <a:srcRect/>
          <a:stretch>
            <a:fillRect/>
          </a:stretch>
        </p:blipFill>
        <p:spPr bwMode="auto">
          <a:xfrm>
            <a:off x="1000100" y="2500306"/>
            <a:ext cx="7353295" cy="243816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96</a:t>
            </a:fld>
            <a:endParaRPr lang="fr-FR"/>
          </a:p>
        </p:txBody>
      </p:sp>
      <p:pic>
        <p:nvPicPr>
          <p:cNvPr id="551938" name="Picture 2"/>
          <p:cNvPicPr>
            <a:picLocks noChangeAspect="1" noChangeArrowheads="1"/>
          </p:cNvPicPr>
          <p:nvPr/>
        </p:nvPicPr>
        <p:blipFill>
          <a:blip r:embed="rId2"/>
          <a:srcRect/>
          <a:stretch>
            <a:fillRect/>
          </a:stretch>
        </p:blipFill>
        <p:spPr bwMode="auto">
          <a:xfrm>
            <a:off x="1643042" y="274638"/>
            <a:ext cx="5822718" cy="633319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TTT NON MEDICAMENTEUX</a:t>
            </a:r>
            <a:endParaRPr lang="fr-CH" dirty="0"/>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97</a:t>
            </a:fld>
            <a:endParaRPr lang="fr-FR"/>
          </a:p>
        </p:txBody>
      </p:sp>
      <p:pic>
        <p:nvPicPr>
          <p:cNvPr id="525314" name="Picture 2"/>
          <p:cNvPicPr>
            <a:picLocks noGrp="1" noChangeAspect="1" noChangeArrowheads="1"/>
          </p:cNvPicPr>
          <p:nvPr>
            <p:ph idx="1"/>
          </p:nvPr>
        </p:nvPicPr>
        <p:blipFill>
          <a:blip r:embed="rId2"/>
          <a:srcRect/>
          <a:stretch>
            <a:fillRect/>
          </a:stretch>
        </p:blipFill>
        <p:spPr bwMode="auto">
          <a:xfrm>
            <a:off x="1714480" y="1600200"/>
            <a:ext cx="4838720" cy="4996844"/>
          </a:xfrm>
          <a:prstGeom prst="rect">
            <a:avLst/>
          </a:prstGeom>
          <a:noFill/>
          <a:ln w="9525">
            <a:noFill/>
            <a:miter lim="800000"/>
            <a:headEnd/>
            <a:tailEnd/>
          </a:ln>
          <a:effectLst/>
        </p:spPr>
      </p:pic>
      <p:sp>
        <p:nvSpPr>
          <p:cNvPr id="7" name="ZoneTexte 6"/>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PHARMACOLOGIE</a:t>
            </a:r>
            <a:endParaRPr lang="fr-CH" dirty="0"/>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98</a:t>
            </a:fld>
            <a:endParaRPr lang="fr-FR"/>
          </a:p>
        </p:txBody>
      </p:sp>
      <p:pic>
        <p:nvPicPr>
          <p:cNvPr id="526338" name="Picture 2"/>
          <p:cNvPicPr>
            <a:picLocks noChangeAspect="1" noChangeArrowheads="1"/>
          </p:cNvPicPr>
          <p:nvPr/>
        </p:nvPicPr>
        <p:blipFill>
          <a:blip r:embed="rId2"/>
          <a:srcRect/>
          <a:stretch>
            <a:fillRect/>
          </a:stretch>
        </p:blipFill>
        <p:spPr bwMode="auto">
          <a:xfrm rot="5400000">
            <a:off x="1843087" y="-242886"/>
            <a:ext cx="5000625" cy="8686799"/>
          </a:xfrm>
          <a:prstGeom prst="rect">
            <a:avLst/>
          </a:prstGeom>
          <a:noFill/>
          <a:ln w="9525">
            <a:noFill/>
            <a:miter lim="800000"/>
            <a:headEnd/>
            <a:tailEnd/>
          </a:ln>
          <a:effectLst/>
        </p:spPr>
      </p:pic>
      <p:sp>
        <p:nvSpPr>
          <p:cNvPr id="7" name="ZoneTexte 6"/>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CH" dirty="0" smtClean="0"/>
              <a:t>PHARMACOLOGIE (2)</a:t>
            </a:r>
            <a:endParaRPr lang="fr-CH" dirty="0"/>
          </a:p>
        </p:txBody>
      </p:sp>
      <p:sp>
        <p:nvSpPr>
          <p:cNvPr id="3" name="Espace réservé du contenu 2"/>
          <p:cNvSpPr>
            <a:spLocks noGrp="1"/>
          </p:cNvSpPr>
          <p:nvPr>
            <p:ph idx="1"/>
          </p:nvPr>
        </p:nvSpPr>
        <p:spPr/>
        <p:txBody>
          <a:bodyPr/>
          <a:lstStyle/>
          <a:p>
            <a:endParaRPr lang="fr-CH"/>
          </a:p>
        </p:txBody>
      </p:sp>
      <p:sp>
        <p:nvSpPr>
          <p:cNvPr id="4" name="Espace réservé de la date 3"/>
          <p:cNvSpPr>
            <a:spLocks noGrp="1"/>
          </p:cNvSpPr>
          <p:nvPr>
            <p:ph type="dt" sz="half" idx="10"/>
          </p:nvPr>
        </p:nvSpPr>
        <p:spPr/>
        <p:txBody>
          <a:bodyPr/>
          <a:lstStyle/>
          <a:p>
            <a:fld id="{9747E896-06D5-4FBB-BB97-C5EA4F27115F}" type="datetime1">
              <a:rPr lang="fr-FR" smtClean="0"/>
              <a:pPr/>
              <a:t>29/08/15</a:t>
            </a:fld>
            <a:endParaRPr lang="fr-FR"/>
          </a:p>
        </p:txBody>
      </p:sp>
      <p:sp>
        <p:nvSpPr>
          <p:cNvPr id="5" name="Espace réservé du numéro de diapositive 4"/>
          <p:cNvSpPr>
            <a:spLocks noGrp="1"/>
          </p:cNvSpPr>
          <p:nvPr>
            <p:ph type="sldNum" sz="quarter" idx="12"/>
          </p:nvPr>
        </p:nvSpPr>
        <p:spPr/>
        <p:txBody>
          <a:bodyPr/>
          <a:lstStyle/>
          <a:p>
            <a:fld id="{B3563D6D-AC64-4C74-A505-CD636E3A6B94}" type="slidenum">
              <a:rPr lang="fr-FR" smtClean="0"/>
              <a:pPr/>
              <a:t>99</a:t>
            </a:fld>
            <a:endParaRPr lang="fr-FR"/>
          </a:p>
        </p:txBody>
      </p:sp>
      <p:sp>
        <p:nvSpPr>
          <p:cNvPr id="7" name="ZoneTexte 6"/>
          <p:cNvSpPr txBox="1"/>
          <p:nvPr/>
        </p:nvSpPr>
        <p:spPr>
          <a:xfrm>
            <a:off x="0" y="1285860"/>
            <a:ext cx="9144000" cy="215444"/>
          </a:xfrm>
          <a:prstGeom prst="rect">
            <a:avLst/>
          </a:prstGeom>
          <a:solidFill>
            <a:schemeClr val="tx2">
              <a:lumMod val="50000"/>
            </a:schemeClr>
          </a:solid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CH" sz="800" dirty="0"/>
          </a:p>
        </p:txBody>
      </p:sp>
      <p:pic>
        <p:nvPicPr>
          <p:cNvPr id="527362" name="Picture 2"/>
          <p:cNvPicPr>
            <a:picLocks noChangeAspect="1" noChangeArrowheads="1"/>
          </p:cNvPicPr>
          <p:nvPr/>
        </p:nvPicPr>
        <p:blipFill>
          <a:blip r:embed="rId2"/>
          <a:srcRect/>
          <a:stretch>
            <a:fillRect/>
          </a:stretch>
        </p:blipFill>
        <p:spPr bwMode="auto">
          <a:xfrm rot="5400000">
            <a:off x="2415485" y="-815283"/>
            <a:ext cx="4138606" cy="896957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2102</TotalTime>
  <Words>6304</Words>
  <Application>Microsoft Macintosh PowerPoint</Application>
  <PresentationFormat>Présentation à l'écran (4:3)</PresentationFormat>
  <Paragraphs>847</Paragraphs>
  <Slides>162</Slides>
  <Notes>5</Notes>
  <HiddenSlides>0</HiddenSlides>
  <MMClips>0</MMClips>
  <ScaleCrop>false</ScaleCrop>
  <HeadingPairs>
    <vt:vector size="8" baseType="variant">
      <vt:variant>
        <vt:lpstr>Modèle de conception</vt:lpstr>
      </vt:variant>
      <vt:variant>
        <vt:i4>1</vt:i4>
      </vt:variant>
      <vt:variant>
        <vt:lpstr>Liaisons</vt:lpstr>
      </vt:variant>
      <vt:variant>
        <vt:i4>1</vt:i4>
      </vt:variant>
      <vt:variant>
        <vt:lpstr>Serveurs OLE incorporés</vt:lpstr>
      </vt:variant>
      <vt:variant>
        <vt:i4>1</vt:i4>
      </vt:variant>
      <vt:variant>
        <vt:lpstr>Titres des diapositives</vt:lpstr>
      </vt:variant>
      <vt:variant>
        <vt:i4>162</vt:i4>
      </vt:variant>
    </vt:vector>
  </HeadingPairs>
  <TitlesOfParts>
    <vt:vector size="165" baseType="lpstr">
      <vt:lpstr>Thème Office</vt:lpstr>
      <vt:lpstr>C:\Users\sepa\Desktop\Programm_Samstag_HNO_290815-1.pdf</vt:lpstr>
      <vt:lpstr>Document</vt:lpstr>
      <vt:lpstr>  </vt:lpstr>
      <vt:lpstr>Diapositive 2</vt:lpstr>
      <vt:lpstr>INTRODUCTION</vt:lpstr>
      <vt:lpstr>INTRODUCTION (2):</vt:lpstr>
      <vt:lpstr>INTRODUCTION (3)</vt:lpstr>
      <vt:lpstr>INTRODUCTION (4)</vt:lpstr>
      <vt:lpstr>Diapositive 7</vt:lpstr>
      <vt:lpstr>La dyspnée</vt:lpstr>
      <vt:lpstr>Dyspnée</vt:lpstr>
      <vt:lpstr>Evaluation</vt:lpstr>
      <vt:lpstr>Dyspnée: étiologies</vt:lpstr>
      <vt:lpstr>Diapositive 12</vt:lpstr>
      <vt:lpstr>Diapositive 13</vt:lpstr>
      <vt:lpstr> Prise en charge de la dyspnée</vt:lpstr>
      <vt:lpstr>Traitements symptomatiques</vt:lpstr>
      <vt:lpstr>Traitements symptomatiques</vt:lpstr>
      <vt:lpstr>Traitements symptomatiques (2)</vt:lpstr>
      <vt:lpstr>Diapositive 18</vt:lpstr>
      <vt:lpstr>Prise en charge de la dyspnée</vt:lpstr>
      <vt:lpstr>DYSPNÉE RÉFRACTAIRE</vt:lpstr>
      <vt:lpstr>Le râle du mourant</vt:lpstr>
      <vt:lpstr>Mesures générales </vt:lpstr>
      <vt:lpstr>Mesures médicamenteuses???</vt:lpstr>
      <vt:lpstr>La cachexie</vt:lpstr>
      <vt:lpstr>Définition cachexie</vt:lpstr>
      <vt:lpstr>Diapositive 26</vt:lpstr>
      <vt:lpstr>Stades de la cachexie</vt:lpstr>
      <vt:lpstr>Définition cachexie</vt:lpstr>
      <vt:lpstr>Sarcopénie</vt:lpstr>
      <vt:lpstr>Sarcopénie</vt:lpstr>
      <vt:lpstr>Diagnostic sarcopénie</vt:lpstr>
      <vt:lpstr>Définition cachexie</vt:lpstr>
      <vt:lpstr>Définition anorexie</vt:lpstr>
      <vt:lpstr>Physiopathologie</vt:lpstr>
      <vt:lpstr>Où se situe le patient?</vt:lpstr>
      <vt:lpstr>Diapositive 36</vt:lpstr>
      <vt:lpstr>Diapositive 37</vt:lpstr>
      <vt:lpstr>Evaluation</vt:lpstr>
      <vt:lpstr>Évaluation nutrionnelle</vt:lpstr>
      <vt:lpstr>Evaluation appétit</vt:lpstr>
      <vt:lpstr>Evaluation</vt:lpstr>
      <vt:lpstr>Prise en charge</vt:lpstr>
      <vt:lpstr>Prise en charge</vt:lpstr>
      <vt:lpstr>Prise en charge</vt:lpstr>
      <vt:lpstr>Diapositive 45</vt:lpstr>
      <vt:lpstr>Prise en charge</vt:lpstr>
      <vt:lpstr>Diapositive 47</vt:lpstr>
      <vt:lpstr>Stimulateurs appétit: corticoides</vt:lpstr>
      <vt:lpstr>Stimulateurs appétit: progestatifs</vt:lpstr>
      <vt:lpstr>Indication nutrition artificielle</vt:lpstr>
      <vt:lpstr>Diapositive 51</vt:lpstr>
      <vt:lpstr>Diapositive 52</vt:lpstr>
      <vt:lpstr>Diapositive 53</vt:lpstr>
      <vt:lpstr>Diapositive 54</vt:lpstr>
      <vt:lpstr>Diapositive 55</vt:lpstr>
      <vt:lpstr>HYDRATATION</vt:lpstr>
      <vt:lpstr>Diapositive 57</vt:lpstr>
      <vt:lpstr>Succès du traitement</vt:lpstr>
      <vt:lpstr>Succès du traitement</vt:lpstr>
      <vt:lpstr>Soif</vt:lpstr>
      <vt:lpstr>Succès du traitement</vt:lpstr>
      <vt:lpstr>Hydratation et delirium</vt:lpstr>
      <vt:lpstr>Succès du traitement (2) myoclonies-sédations</vt:lpstr>
      <vt:lpstr>Succès du traitement</vt:lpstr>
      <vt:lpstr>Diapositive 65</vt:lpstr>
      <vt:lpstr>Succès du traitement</vt:lpstr>
      <vt:lpstr>Diapositive 67</vt:lpstr>
      <vt:lpstr>Succès du traitement</vt:lpstr>
      <vt:lpstr>Diapositive 69</vt:lpstr>
      <vt:lpstr>symptômes</vt:lpstr>
      <vt:lpstr>Inconfort lié au traitement</vt:lpstr>
      <vt:lpstr>Inconfort lié au traitement</vt:lpstr>
      <vt:lpstr>Diapositive 73</vt:lpstr>
      <vt:lpstr>Inconfort lié au traitement</vt:lpstr>
      <vt:lpstr>Inconfort lié au traitement</vt:lpstr>
      <vt:lpstr>Inconfort lié au traitement</vt:lpstr>
      <vt:lpstr>Inconfort lié au traitement</vt:lpstr>
      <vt:lpstr>Inconfort lié au traitement</vt:lpstr>
      <vt:lpstr>Aspects pratiques</vt:lpstr>
      <vt:lpstr>Aspects pratiques (2)</vt:lpstr>
      <vt:lpstr>Aspects pratiques (3)</vt:lpstr>
      <vt:lpstr>En conclusion</vt:lpstr>
      <vt:lpstr>FATIGUE</vt:lpstr>
      <vt:lpstr>FATIGUE</vt:lpstr>
      <vt:lpstr>FATIGUE (2)</vt:lpstr>
      <vt:lpstr>Diapositive 86</vt:lpstr>
      <vt:lpstr>Diapositive 87</vt:lpstr>
      <vt:lpstr>Diapositive 88</vt:lpstr>
      <vt:lpstr>Diapositive 89</vt:lpstr>
      <vt:lpstr>TRAITEMENT FATIGUE</vt:lpstr>
      <vt:lpstr>Diapositive 91</vt:lpstr>
      <vt:lpstr>TRAITEMENTS MEDICAMENTEUX</vt:lpstr>
      <vt:lpstr>HOQUET- MUCITE</vt:lpstr>
      <vt:lpstr>LE HOQUET</vt:lpstr>
      <vt:lpstr>Diapositive 95</vt:lpstr>
      <vt:lpstr>Diapositive 96</vt:lpstr>
      <vt:lpstr>TTT NON MEDICAMENTEUX</vt:lpstr>
      <vt:lpstr>PHARMACOLOGIE</vt:lpstr>
      <vt:lpstr>PHARMACOLOGIE (2)</vt:lpstr>
      <vt:lpstr>Diapositive 100</vt:lpstr>
      <vt:lpstr>MUCITE</vt:lpstr>
      <vt:lpstr>STADES</vt:lpstr>
      <vt:lpstr>Stade de la mucite (Grade WHO)</vt:lpstr>
      <vt:lpstr>Diapositive 104</vt:lpstr>
      <vt:lpstr>PAIN MANAGEMENT</vt:lpstr>
      <vt:lpstr>Diapositive 106</vt:lpstr>
      <vt:lpstr>Diapositive 107</vt:lpstr>
      <vt:lpstr>Diapositive 108</vt:lpstr>
      <vt:lpstr> Les troubles de l'adaptation </vt:lpstr>
      <vt:lpstr>LES TROUBLES ADAPTATION (DSMIV)</vt:lpstr>
      <vt:lpstr>Introduction </vt:lpstr>
      <vt:lpstr>Etiologie</vt:lpstr>
      <vt:lpstr>Clinique</vt:lpstr>
      <vt:lpstr>Traitements</vt:lpstr>
      <vt:lpstr>Traitements (2)</vt:lpstr>
      <vt:lpstr>Thérapie de la dignité</vt:lpstr>
      <vt:lpstr>Anti-dépresseurs</vt:lpstr>
      <vt:lpstr>DEPRESSION</vt:lpstr>
      <vt:lpstr>Sous-détection (50%)</vt:lpstr>
      <vt:lpstr>DSMIV</vt:lpstr>
      <vt:lpstr>Critères DSMIV (2)</vt:lpstr>
      <vt:lpstr>Diapositive 122</vt:lpstr>
      <vt:lpstr>Diapositive 123</vt:lpstr>
      <vt:lpstr>Diapositive 124</vt:lpstr>
      <vt:lpstr>Hospital Anxiety and Depression Scale (HADS)</vt:lpstr>
      <vt:lpstr>PHQ-9</vt:lpstr>
      <vt:lpstr>Diapositive 127</vt:lpstr>
      <vt:lpstr>Anxiété</vt:lpstr>
      <vt:lpstr>Facteurs favorisants</vt:lpstr>
      <vt:lpstr>Causes somatiques</vt:lpstr>
      <vt:lpstr>Diapositive 131</vt:lpstr>
      <vt:lpstr>Diapositive 132</vt:lpstr>
      <vt:lpstr>Diapositive 133</vt:lpstr>
      <vt:lpstr>TROUBLES DU SOMMEIL</vt:lpstr>
      <vt:lpstr>INTRODUCTION</vt:lpstr>
      <vt:lpstr>Diapositive 136</vt:lpstr>
      <vt:lpstr>Diapositive 137</vt:lpstr>
      <vt:lpstr>MULTIFACTORIEL</vt:lpstr>
      <vt:lpstr>SLEEP-RELATED BREATHING DISORDERS</vt:lpstr>
      <vt:lpstr>COPD</vt:lpstr>
      <vt:lpstr>Diapositive 141</vt:lpstr>
      <vt:lpstr>Diapositive 142</vt:lpstr>
      <vt:lpstr>Diapositive 143</vt:lpstr>
      <vt:lpstr>Diapositive 144</vt:lpstr>
      <vt:lpstr>Diapositive 145</vt:lpstr>
      <vt:lpstr>QQES MOTS-CLES</vt:lpstr>
      <vt:lpstr>Diapositive 147</vt:lpstr>
      <vt:lpstr>PHARMACOCINETIQUE</vt:lpstr>
      <vt:lpstr>OFF-LABEL</vt:lpstr>
      <vt:lpstr>OFF-LABEL (2)</vt:lpstr>
      <vt:lpstr>OFF-LABEL (3)</vt:lpstr>
      <vt:lpstr>LAMAL</vt:lpstr>
      <vt:lpstr>Diapositive 153</vt:lpstr>
      <vt:lpstr>Diapositive 154</vt:lpstr>
      <vt:lpstr>Diapositive 155</vt:lpstr>
      <vt:lpstr>Diapositive 156</vt:lpstr>
      <vt:lpstr>Diapositive 157</vt:lpstr>
      <vt:lpstr>Diapositive 158</vt:lpstr>
      <vt:lpstr>Diapositive 159</vt:lpstr>
      <vt:lpstr>Diapositive 160</vt:lpstr>
      <vt:lpstr>Diapositive 161</vt:lpstr>
      <vt:lpstr>Diapositive 162</vt:lpstr>
    </vt:vector>
  </TitlesOfParts>
  <Company>Hôpitaux Universitaires de Genève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Titre de la présentation</dc:title>
  <dc:creator>sepa</dc:creator>
  <cp:lastModifiedBy>Sophie pautex</cp:lastModifiedBy>
  <cp:revision>153</cp:revision>
  <dcterms:created xsi:type="dcterms:W3CDTF">2015-08-29T05:31:17Z</dcterms:created>
  <dcterms:modified xsi:type="dcterms:W3CDTF">2015-08-29T05:34:01Z</dcterms:modified>
</cp:coreProperties>
</file>